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256" r:id="rId2"/>
    <p:sldId id="257" r:id="rId3"/>
    <p:sldId id="261" r:id="rId4"/>
    <p:sldId id="258" r:id="rId5"/>
    <p:sldId id="269" r:id="rId6"/>
    <p:sldId id="259" r:id="rId7"/>
    <p:sldId id="260" r:id="rId8"/>
    <p:sldId id="262" r:id="rId9"/>
    <p:sldId id="263" r:id="rId10"/>
    <p:sldId id="264" r:id="rId11"/>
    <p:sldId id="265" r:id="rId12"/>
    <p:sldId id="267" r:id="rId13"/>
    <p:sldId id="268" r:id="rId14"/>
    <p:sldId id="266" r:id="rId15"/>
    <p:sldId id="270" r:id="rId16"/>
    <p:sldId id="271" r:id="rId17"/>
    <p:sldId id="278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4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B51E5-3379-4ED3-82B5-335BD9AB5458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73D79-FBD0-42CB-8423-5C689DC5B0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73D79-FBD0-42CB-8423-5C689DC5B00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27F0107-B0AF-4525-B3CE-5A3094265E37}" type="datetimeFigureOut">
              <a:rPr lang="en-US" smtClean="0"/>
              <a:pPr/>
              <a:t>8/1/2020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F8948F5-A6D2-43A5-9510-C39EC40CBC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62000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sz="6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Units </a:t>
            </a:r>
          </a:p>
          <a:p>
            <a:r>
              <a:rPr lang="en-US" sz="6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&amp; </a:t>
            </a:r>
          </a:p>
          <a:p>
            <a:r>
              <a:rPr lang="en-US" sz="6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Measurements</a:t>
            </a:r>
          </a:p>
          <a:p>
            <a:pPr algn="r"/>
            <a:endParaRPr lang="en-US" sz="28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endParaRPr lang="en-US" sz="28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by:-</a:t>
            </a:r>
          </a:p>
          <a:p>
            <a:pPr algn="r"/>
            <a:r>
              <a:rPr lang="en-US" sz="28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Meenal</a:t>
            </a:r>
            <a:r>
              <a:rPr lang="en-US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Jindal</a:t>
            </a:r>
            <a:endParaRPr lang="en-US" sz="28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force school </a:t>
            </a:r>
            <a:r>
              <a:rPr lang="en-US" sz="28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Ambala</a:t>
            </a:r>
            <a:r>
              <a:rPr lang="en-US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Cantt</a:t>
            </a:r>
            <a:endParaRPr lang="en-U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5600" y="685800"/>
            <a:ext cx="3180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Chapter -2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In everyday life we encounter with different physical quantities like mass, length, time, temperature etc for which we have to do measurements.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dirty="0" smtClean="0"/>
              <a:t>Measurement </a:t>
            </a:r>
            <a:endParaRPr lang="en-US" b="1" dirty="0"/>
          </a:p>
        </p:txBody>
      </p:sp>
      <p:pic>
        <p:nvPicPr>
          <p:cNvPr id="1027" name="Picture 3" descr="C:\Users\DELL\Desktop\maxresdefault.jpg"/>
          <p:cNvPicPr>
            <a:picLocks noChangeAspect="1" noChangeArrowheads="1"/>
          </p:cNvPicPr>
          <p:nvPr/>
        </p:nvPicPr>
        <p:blipFill>
          <a:blip r:embed="rId2" cstate="print"/>
          <a:srcRect l="19166" t="8244" r="18333" b="22939"/>
          <a:stretch>
            <a:fillRect/>
          </a:stretch>
        </p:blipFill>
        <p:spPr bwMode="auto">
          <a:xfrm>
            <a:off x="762000" y="2362200"/>
            <a:ext cx="2714625" cy="1737360"/>
          </a:xfrm>
          <a:prstGeom prst="rect">
            <a:avLst/>
          </a:prstGeom>
          <a:noFill/>
        </p:spPr>
      </p:pic>
      <p:pic>
        <p:nvPicPr>
          <p:cNvPr id="1028" name="Picture 4" descr="C:\Users\DELL\Desktop\Selftution-Ancient-Modern-Instruments-used-for-measurement-of-length.jpg"/>
          <p:cNvPicPr>
            <a:picLocks noChangeAspect="1" noChangeArrowheads="1"/>
          </p:cNvPicPr>
          <p:nvPr/>
        </p:nvPicPr>
        <p:blipFill>
          <a:blip r:embed="rId3" cstate="print"/>
          <a:srcRect l="3333" t="2673" r="2500" b="4152"/>
          <a:stretch>
            <a:fillRect/>
          </a:stretch>
        </p:blipFill>
        <p:spPr bwMode="auto">
          <a:xfrm>
            <a:off x="228601" y="4267200"/>
            <a:ext cx="4428311" cy="2468880"/>
          </a:xfrm>
          <a:prstGeom prst="rect">
            <a:avLst/>
          </a:prstGeom>
          <a:noFill/>
        </p:spPr>
      </p:pic>
      <p:pic>
        <p:nvPicPr>
          <p:cNvPr id="1029" name="Picture 5" descr="C:\Users\DELL\Desktop\33162699462_f4442a0950_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438400"/>
            <a:ext cx="2744309" cy="1648491"/>
          </a:xfrm>
          <a:prstGeom prst="rect">
            <a:avLst/>
          </a:prstGeom>
          <a:noFill/>
        </p:spPr>
      </p:pic>
      <p:pic>
        <p:nvPicPr>
          <p:cNvPr id="1030" name="Picture 6" descr="C:\Users\DELL\Desktop\time-resource-measuring-chart_orig.jpg"/>
          <p:cNvPicPr>
            <a:picLocks noChangeAspect="1" noChangeArrowheads="1"/>
          </p:cNvPicPr>
          <p:nvPr/>
        </p:nvPicPr>
        <p:blipFill>
          <a:blip r:embed="rId5" cstate="print"/>
          <a:srcRect l="1288" t="4662" r="3162" b="3199"/>
          <a:stretch>
            <a:fillRect/>
          </a:stretch>
        </p:blipFill>
        <p:spPr bwMode="auto">
          <a:xfrm>
            <a:off x="5029200" y="4328160"/>
            <a:ext cx="3849183" cy="237744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0" y="396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18288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 of mass                             Measurement of temperature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img_59ea675a19da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50327"/>
            <a:ext cx="8610600" cy="6157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 smtClean="0"/>
              <a:t>For proper study of any physical phenomena it is essential to do experiments &amp; for that various physical quantities involved like temperature, mass, length, time etc has to be measured accurately &amp; precisely so that various laws &amp; principles related to that phenomena will be experimentally verified.</a:t>
            </a:r>
          </a:p>
          <a:p>
            <a:pPr algn="just"/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Physical quantity:-</a:t>
            </a:r>
            <a:r>
              <a:rPr lang="en-US" sz="2000" dirty="0" smtClean="0"/>
              <a:t>  A physical property that can be  measured &amp; described by a number is called physical quantity. For example  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mass </a:t>
            </a:r>
            <a:r>
              <a:rPr lang="en-US" sz="2000" dirty="0" smtClean="0"/>
              <a:t>of a body is 40 kg, 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length</a:t>
            </a:r>
            <a:r>
              <a:rPr lang="en-US" sz="2000" dirty="0" smtClean="0"/>
              <a:t> of box is 5 </a:t>
            </a:r>
            <a:r>
              <a:rPr lang="en-US" sz="2000" dirty="0" err="1" smtClean="0"/>
              <a:t>metre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temperature</a:t>
            </a:r>
            <a:r>
              <a:rPr lang="en-US" sz="2000" dirty="0" smtClean="0"/>
              <a:t> of room is 300 </a:t>
            </a:r>
            <a:r>
              <a:rPr lang="en-US" sz="2000" dirty="0" err="1" smtClean="0"/>
              <a:t>kelvin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area </a:t>
            </a:r>
            <a:r>
              <a:rPr lang="en-US" sz="2000" dirty="0" smtClean="0"/>
              <a:t>of room is 400 m</a:t>
            </a:r>
            <a:r>
              <a:rPr lang="en-US" sz="2000" baseline="30000" dirty="0" smtClean="0"/>
              <a:t>2 </a:t>
            </a:r>
            <a:r>
              <a:rPr lang="en-US" sz="2000" dirty="0" smtClean="0"/>
              <a:t> .</a:t>
            </a:r>
          </a:p>
          <a:p>
            <a:pPr algn="just"/>
            <a:r>
              <a:rPr lang="en-US" sz="2000" dirty="0" smtClean="0"/>
              <a:t>There are basically two types of physical quantities:</a:t>
            </a:r>
          </a:p>
          <a:p>
            <a:pPr algn="just"/>
            <a:r>
              <a:rPr lang="en-US" sz="2000" b="1" u="sng" dirty="0" smtClean="0"/>
              <a:t>Fundamental quantity:- </a:t>
            </a:r>
            <a:r>
              <a:rPr lang="en-US" sz="2000" dirty="0" smtClean="0"/>
              <a:t>The quantity which do not depend on any other physical quantity for their measurement. For example mass, length, time  etc</a:t>
            </a:r>
          </a:p>
          <a:p>
            <a:pPr algn="just"/>
            <a:r>
              <a:rPr lang="en-US" sz="2000" b="1" u="sng" dirty="0" smtClean="0"/>
              <a:t>Derived quantity:- </a:t>
            </a:r>
            <a:r>
              <a:rPr lang="en-US" sz="2000" dirty="0" smtClean="0"/>
              <a:t>the quantity which depend on one or more fundamental quantity for their measurement. For example area, volume, density etc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Need for measurement in physics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DELL\Desktop\dimensions-and-dimensional-analysis-9-638.jpg"/>
          <p:cNvPicPr>
            <a:picLocks noChangeAspect="1" noChangeArrowheads="1"/>
          </p:cNvPicPr>
          <p:nvPr/>
        </p:nvPicPr>
        <p:blipFill>
          <a:blip r:embed="rId2" cstate="print"/>
          <a:srcRect t="21608"/>
          <a:stretch>
            <a:fillRect/>
          </a:stretch>
        </p:blipFill>
        <p:spPr bwMode="auto">
          <a:xfrm>
            <a:off x="304800" y="228600"/>
            <a:ext cx="8382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5943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To measure any physical quantity a standard is required &amp; that standard is called as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unit.</a:t>
            </a:r>
          </a:p>
          <a:p>
            <a:pPr algn="just"/>
            <a:r>
              <a:rPr lang="en-US" sz="2000" dirty="0" smtClean="0"/>
              <a:t>Examples of unit are   </a:t>
            </a:r>
          </a:p>
          <a:p>
            <a:pPr algn="just"/>
            <a:r>
              <a:rPr lang="en-US" sz="2000" b="1" u="sng" baseline="30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u="sng" dirty="0" err="1" smtClean="0">
                <a:solidFill>
                  <a:schemeClr val="tx2">
                    <a:lumMod val="75000"/>
                  </a:schemeClr>
                </a:solidFill>
              </a:rPr>
              <a:t>metre</a:t>
            </a:r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, foot &amp; inch </a:t>
            </a:r>
            <a:r>
              <a:rPr lang="en-US" sz="2000" dirty="0" smtClean="0"/>
              <a:t>are units of mass</a:t>
            </a:r>
          </a:p>
          <a:p>
            <a:pPr algn="just"/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u="sng" dirty="0" err="1" smtClean="0">
                <a:solidFill>
                  <a:schemeClr val="tx2">
                    <a:lumMod val="75000"/>
                  </a:schemeClr>
                </a:solidFill>
              </a:rPr>
              <a:t>fahrenheit</a:t>
            </a:r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000" b="1" u="sng" dirty="0" err="1" smtClean="0">
                <a:solidFill>
                  <a:schemeClr val="tx2">
                    <a:lumMod val="75000"/>
                  </a:schemeClr>
                </a:solidFill>
              </a:rPr>
              <a:t>celsius</a:t>
            </a:r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 &amp; </a:t>
            </a:r>
            <a:r>
              <a:rPr lang="en-US" sz="2000" b="1" u="sng" dirty="0" err="1" smtClean="0">
                <a:solidFill>
                  <a:schemeClr val="tx2">
                    <a:lumMod val="75000"/>
                  </a:schemeClr>
                </a:solidFill>
              </a:rPr>
              <a:t>kelvin</a:t>
            </a:r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smtClean="0"/>
              <a:t>are units of temperature</a:t>
            </a:r>
          </a:p>
          <a:p>
            <a:pPr algn="just"/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  kilogram, pound </a:t>
            </a:r>
            <a:r>
              <a:rPr lang="en-US" sz="2000" dirty="0" smtClean="0"/>
              <a:t>are units of mass</a:t>
            </a:r>
          </a:p>
          <a:p>
            <a:pPr algn="just"/>
            <a:r>
              <a:rPr lang="en-US" sz="2000" b="1" u="sng" dirty="0" smtClean="0">
                <a:solidFill>
                  <a:schemeClr val="tx2">
                    <a:lumMod val="75000"/>
                  </a:schemeClr>
                </a:solidFill>
              </a:rPr>
              <a:t> second, minute &amp; hour </a:t>
            </a:r>
            <a:r>
              <a:rPr lang="en-US" sz="2000" dirty="0" smtClean="0"/>
              <a:t>are units of time</a:t>
            </a:r>
            <a:endParaRPr lang="en-US" sz="2000" baseline="30000" dirty="0" smtClean="0"/>
          </a:p>
          <a:p>
            <a:pPr algn="just">
              <a:buNone/>
            </a:pPr>
            <a:endParaRPr lang="en-US" sz="2000" b="1" u="sng" baseline="30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n-US" sz="2000" b="1" u="sng" dirty="0" smtClean="0"/>
              <a:t>Characteristics of standard unit</a:t>
            </a:r>
          </a:p>
          <a:p>
            <a:pPr algn="just"/>
            <a:r>
              <a:rPr lang="en-US" sz="2000" dirty="0" smtClean="0"/>
              <a:t>Well defined</a:t>
            </a:r>
          </a:p>
          <a:p>
            <a:pPr algn="just"/>
            <a:r>
              <a:rPr lang="en-US" sz="2000" dirty="0" smtClean="0"/>
              <a:t>Internationally accepted</a:t>
            </a:r>
          </a:p>
          <a:p>
            <a:pPr algn="just"/>
            <a:r>
              <a:rPr lang="en-US" sz="2000" dirty="0" smtClean="0"/>
              <a:t>Easily accessible</a:t>
            </a:r>
          </a:p>
          <a:p>
            <a:pPr algn="just"/>
            <a:r>
              <a:rPr lang="en-US" sz="2000" dirty="0" smtClean="0"/>
              <a:t>Proper size</a:t>
            </a:r>
          </a:p>
          <a:p>
            <a:pPr algn="just"/>
            <a:r>
              <a:rPr lang="en-US" sz="2000" dirty="0" smtClean="0"/>
              <a:t>Easily reproducible</a:t>
            </a:r>
          </a:p>
          <a:p>
            <a:pPr algn="just"/>
            <a:r>
              <a:rPr lang="en-US" sz="2000" dirty="0" smtClean="0"/>
              <a:t>Indestructible 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5626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There are basically four system of units:-</a:t>
            </a:r>
          </a:p>
          <a:p>
            <a:pPr algn="just"/>
            <a:r>
              <a:rPr lang="en-US" b="1" u="sng" dirty="0" smtClean="0"/>
              <a:t>CGS system:- </a:t>
            </a:r>
            <a:r>
              <a:rPr lang="en-US" dirty="0" smtClean="0"/>
              <a:t>First introduced in France. Also known as Gaussian system. Based on </a:t>
            </a:r>
            <a:r>
              <a:rPr lang="en-US" dirty="0" smtClean="0">
                <a:solidFill>
                  <a:srgbClr val="FFC000"/>
                </a:solidFill>
              </a:rPr>
              <a:t>centimeter, gram &amp; second as fundamental unit of length, mass &amp; time.</a:t>
            </a:r>
            <a:endParaRPr lang="en-US" dirty="0" smtClean="0"/>
          </a:p>
          <a:p>
            <a:pPr algn="just"/>
            <a:r>
              <a:rPr lang="en-US" b="1" u="sng" dirty="0" smtClean="0"/>
              <a:t>FPS system:- </a:t>
            </a:r>
            <a:r>
              <a:rPr lang="en-US" dirty="0" smtClean="0"/>
              <a:t>First introduced in Britain. Also known as British system of units. Based on </a:t>
            </a:r>
            <a:r>
              <a:rPr lang="en-US" dirty="0" smtClean="0">
                <a:solidFill>
                  <a:srgbClr val="FFC000"/>
                </a:solidFill>
              </a:rPr>
              <a:t>foot, pound &amp; second as fundamental unit of length, mass &amp; time. </a:t>
            </a:r>
          </a:p>
          <a:p>
            <a:pPr algn="just"/>
            <a:r>
              <a:rPr lang="en-US" b="1" u="sng" dirty="0" smtClean="0"/>
              <a:t>MKS system:- </a:t>
            </a:r>
            <a:r>
              <a:rPr lang="en-US" dirty="0" smtClean="0"/>
              <a:t>First introduced in France. Also known as French system of units. Based on </a:t>
            </a:r>
            <a:r>
              <a:rPr lang="en-US" dirty="0" err="1" smtClean="0">
                <a:solidFill>
                  <a:srgbClr val="FFC000"/>
                </a:solidFill>
              </a:rPr>
              <a:t>metre</a:t>
            </a:r>
            <a:r>
              <a:rPr lang="en-US" dirty="0" smtClean="0">
                <a:solidFill>
                  <a:srgbClr val="FFC000"/>
                </a:solidFill>
              </a:rPr>
              <a:t>, kilogram &amp; second as fundamental unit of length, mass &amp; time.</a:t>
            </a:r>
          </a:p>
          <a:p>
            <a:pPr algn="just"/>
            <a:r>
              <a:rPr lang="en-US" b="1" u="sng" dirty="0" smtClean="0"/>
              <a:t>International system of units (SI system):- </a:t>
            </a:r>
            <a:r>
              <a:rPr lang="en-US" dirty="0" smtClean="0"/>
              <a:t>A new system of units was internationally adopted in Eleventh general conference of weights &amp; measures in 1960. in</a:t>
            </a:r>
            <a:r>
              <a:rPr lang="en-US" dirty="0" smtClean="0">
                <a:solidFill>
                  <a:srgbClr val="FFC000"/>
                </a:solidFill>
              </a:rPr>
              <a:t> SI unit system there are seven fundamental units &amp; two supplementary units.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System of units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324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Definitions of basic &amp; supplementary units</a:t>
            </a:r>
          </a:p>
          <a:p>
            <a:pPr algn="just"/>
            <a:r>
              <a:rPr lang="en-US" sz="2000" dirty="0" err="1" smtClean="0"/>
              <a:t>Metre</a:t>
            </a:r>
            <a:r>
              <a:rPr lang="en-US" sz="2000" dirty="0" smtClean="0"/>
              <a:t> (m):- it is the length of path travelled by light in vacuum in 1/299,792458 of a second.</a:t>
            </a:r>
          </a:p>
          <a:p>
            <a:pPr algn="just"/>
            <a:r>
              <a:rPr lang="en-US" sz="2000" dirty="0" smtClean="0"/>
              <a:t>Kilogram (kg):- it is the mass of a platinum- iridium cylinder having its diameter equal to height preserved at international bureau of weights &amp; measures.</a:t>
            </a:r>
          </a:p>
          <a:p>
            <a:pPr algn="just"/>
            <a:r>
              <a:rPr lang="en-US" sz="2000" dirty="0" smtClean="0"/>
              <a:t>Second (s):- it is the time taken by cesium-133 atom to make 9,192,631,770.0 vibrations.</a:t>
            </a:r>
          </a:p>
          <a:p>
            <a:pPr algn="just"/>
            <a:r>
              <a:rPr lang="en-US" sz="2000" dirty="0" smtClean="0"/>
              <a:t>Ampere (A):-it is that constant current which when flows through each of two long straight parallel conductors of infinite length &amp; negligible area of cross-section placed at one </a:t>
            </a:r>
            <a:r>
              <a:rPr lang="en-US" sz="2000" dirty="0" err="1" smtClean="0"/>
              <a:t>metre</a:t>
            </a:r>
            <a:r>
              <a:rPr lang="en-US" sz="2000" dirty="0" smtClean="0"/>
              <a:t> apart in vacuum experiences a force of 2 × 10</a:t>
            </a:r>
            <a:r>
              <a:rPr lang="en-US" sz="2000" baseline="30000" dirty="0" smtClean="0"/>
              <a:t>-7</a:t>
            </a:r>
            <a:r>
              <a:rPr lang="en-US" sz="2000" dirty="0" smtClean="0"/>
              <a:t> N/m between them.</a:t>
            </a:r>
          </a:p>
          <a:p>
            <a:pPr algn="just"/>
            <a:r>
              <a:rPr lang="en-US" sz="2000" dirty="0" smtClean="0"/>
              <a:t>Kelvin (K):-it is defined as (1/273.16)</a:t>
            </a:r>
            <a:r>
              <a:rPr lang="en-US" sz="2000" dirty="0" err="1" smtClean="0"/>
              <a:t>th</a:t>
            </a:r>
            <a:r>
              <a:rPr lang="en-US" sz="2000" dirty="0" smtClean="0"/>
              <a:t> of the thermodynamic of triple point of water.</a:t>
            </a:r>
          </a:p>
          <a:p>
            <a:pPr algn="just"/>
            <a:r>
              <a:rPr lang="en-US" sz="2000" dirty="0" smtClean="0"/>
              <a:t>Candela (</a:t>
            </a:r>
            <a:r>
              <a:rPr lang="en-US" sz="2000" dirty="0" err="1" smtClean="0"/>
              <a:t>cd</a:t>
            </a:r>
            <a:r>
              <a:rPr lang="en-US" sz="2000" dirty="0" smtClean="0"/>
              <a:t>):- it is defined as luminous intensity in a direction right angle to a surface of 1/600000 square </a:t>
            </a:r>
            <a:r>
              <a:rPr lang="en-US" sz="2000" dirty="0" err="1" smtClean="0"/>
              <a:t>metre</a:t>
            </a:r>
            <a:r>
              <a:rPr lang="en-US" sz="2000" dirty="0" smtClean="0"/>
              <a:t> area of a black body, at a temperature of freezing platinum under a pressure of 101325 </a:t>
            </a:r>
            <a:r>
              <a:rPr lang="en-US" sz="2000" dirty="0" err="1" smtClean="0"/>
              <a:t>newton</a:t>
            </a:r>
            <a:r>
              <a:rPr lang="en-US" sz="2000" dirty="0" smtClean="0"/>
              <a:t> per </a:t>
            </a:r>
            <a:r>
              <a:rPr lang="en-US" sz="2000" dirty="0" err="1" smtClean="0"/>
              <a:t>metre</a:t>
            </a:r>
            <a:r>
              <a:rPr lang="en-US" sz="2000" dirty="0" smtClean="0"/>
              <a:t> square.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248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Mole (mol):- it is the amount of substance that contains as many elementary units as there are atoms in exactly 0.12kg of pure carbon -12.</a:t>
            </a:r>
          </a:p>
          <a:p>
            <a:r>
              <a:rPr lang="en-US" sz="2000" dirty="0" smtClean="0"/>
              <a:t>Supplementary units</a:t>
            </a:r>
          </a:p>
          <a:p>
            <a:r>
              <a:rPr lang="en-US" sz="2000" dirty="0" smtClean="0"/>
              <a:t>Radian(</a:t>
            </a:r>
            <a:r>
              <a:rPr lang="en-US" sz="2000" dirty="0" err="1" smtClean="0"/>
              <a:t>rad</a:t>
            </a:r>
            <a:r>
              <a:rPr lang="en-US" sz="2000" dirty="0" smtClean="0"/>
              <a:t>):- it is the measure of angle subtended at centre of circle by an arc having length equal to radius of circle.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Steradian</a:t>
            </a:r>
            <a:r>
              <a:rPr lang="en-US" sz="2000" dirty="0" smtClean="0"/>
              <a:t> (</a:t>
            </a:r>
            <a:r>
              <a:rPr lang="en-US" sz="2000" dirty="0" err="1" smtClean="0"/>
              <a:t>Sr</a:t>
            </a:r>
            <a:r>
              <a:rPr lang="en-US" sz="2000" dirty="0" smtClean="0"/>
              <a:t>):- it is the angle subtended at centre of a sphere by its surface whose area is equal to square of radius of sphere.</a:t>
            </a:r>
            <a:endParaRPr lang="en-US" sz="2000" dirty="0"/>
          </a:p>
        </p:txBody>
      </p:sp>
      <p:pic>
        <p:nvPicPr>
          <p:cNvPr id="1026" name="Picture 2" descr="C:\Users\DELL\Desktop\units-and-measurement-19-638.jpg"/>
          <p:cNvPicPr>
            <a:picLocks noChangeAspect="1" noChangeArrowheads="1"/>
          </p:cNvPicPr>
          <p:nvPr/>
        </p:nvPicPr>
        <p:blipFill>
          <a:blip r:embed="rId2" cstate="print"/>
          <a:srcRect t="12117" r="8621" b="9889"/>
          <a:stretch>
            <a:fillRect/>
          </a:stretch>
        </p:blipFill>
        <p:spPr bwMode="auto">
          <a:xfrm>
            <a:off x="1533529" y="2042160"/>
            <a:ext cx="3998215" cy="1920240"/>
          </a:xfrm>
          <a:prstGeom prst="rect">
            <a:avLst/>
          </a:prstGeom>
          <a:noFill/>
        </p:spPr>
      </p:pic>
      <p:pic>
        <p:nvPicPr>
          <p:cNvPr id="1027" name="Picture 3" descr="C:\Users\DELL\Desktop\units-and-measurement-20-638.jpg"/>
          <p:cNvPicPr>
            <a:picLocks noChangeAspect="1" noChangeArrowheads="1"/>
          </p:cNvPicPr>
          <p:nvPr/>
        </p:nvPicPr>
        <p:blipFill>
          <a:blip r:embed="rId3" cstate="print"/>
          <a:srcRect l="2351" t="9889" r="2351" b="21031"/>
          <a:stretch>
            <a:fillRect/>
          </a:stretch>
        </p:blipFill>
        <p:spPr bwMode="auto">
          <a:xfrm>
            <a:off x="1600200" y="4648200"/>
            <a:ext cx="4931861" cy="2011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units-and-measurement-32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605" r="3605" b="15320"/>
          <a:stretch>
            <a:fillRect/>
          </a:stretch>
        </p:blipFill>
        <p:spPr bwMode="auto">
          <a:xfrm>
            <a:off x="228600" y="121920"/>
            <a:ext cx="8610600" cy="2468880"/>
          </a:xfrm>
          <a:prstGeom prst="rect">
            <a:avLst/>
          </a:prstGeom>
          <a:noFill/>
        </p:spPr>
      </p:pic>
      <p:pic>
        <p:nvPicPr>
          <p:cNvPr id="2051" name="Picture 3" descr="C:\Users\DELL\Desktop\units-and-measurement-33-638.jpg"/>
          <p:cNvPicPr>
            <a:picLocks noChangeAspect="1" noChangeArrowheads="1"/>
          </p:cNvPicPr>
          <p:nvPr/>
        </p:nvPicPr>
        <p:blipFill>
          <a:blip r:embed="rId3" cstate="print"/>
          <a:srcRect l="2508" t="12117" r="3448" b="14345"/>
          <a:stretch>
            <a:fillRect/>
          </a:stretch>
        </p:blipFill>
        <p:spPr bwMode="auto">
          <a:xfrm>
            <a:off x="228600" y="2667000"/>
            <a:ext cx="8610600" cy="1828800"/>
          </a:xfrm>
          <a:prstGeom prst="rect">
            <a:avLst/>
          </a:prstGeom>
          <a:noFill/>
        </p:spPr>
      </p:pic>
      <p:pic>
        <p:nvPicPr>
          <p:cNvPr id="2052" name="Picture 4" descr="C:\Users\DELL\Desktop\units-and-measurement-34-638.jpg"/>
          <p:cNvPicPr>
            <a:picLocks noChangeAspect="1" noChangeArrowheads="1"/>
          </p:cNvPicPr>
          <p:nvPr/>
        </p:nvPicPr>
        <p:blipFill>
          <a:blip r:embed="rId4" cstate="print"/>
          <a:srcRect l="2508" t="11142" r="3448" b="8635"/>
          <a:stretch>
            <a:fillRect/>
          </a:stretch>
        </p:blipFill>
        <p:spPr bwMode="auto">
          <a:xfrm>
            <a:off x="228600" y="4572000"/>
            <a:ext cx="8610600" cy="2194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324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Smaller units to measure length are</a:t>
            </a:r>
          </a:p>
          <a:p>
            <a:r>
              <a:rPr lang="en-US" sz="2000" dirty="0" smtClean="0"/>
              <a:t> 1 </a:t>
            </a:r>
            <a:r>
              <a:rPr lang="en-US" sz="2000" dirty="0" err="1" smtClean="0"/>
              <a:t>Angstorm</a:t>
            </a:r>
            <a:r>
              <a:rPr lang="en-US" sz="2000" dirty="0" smtClean="0"/>
              <a:t>(Å)= 10</a:t>
            </a:r>
            <a:r>
              <a:rPr lang="en-US" sz="2000" baseline="30000" dirty="0" smtClean="0"/>
              <a:t>-10</a:t>
            </a:r>
            <a:r>
              <a:rPr lang="en-US" sz="2000" dirty="0" smtClean="0"/>
              <a:t>m		1 nanometer(nm)= 10</a:t>
            </a:r>
            <a:r>
              <a:rPr lang="en-US" sz="2000" baseline="30000" dirty="0" smtClean="0"/>
              <a:t>-15</a:t>
            </a:r>
            <a:r>
              <a:rPr lang="en-US" sz="2000" dirty="0" smtClean="0"/>
              <a:t>m</a:t>
            </a:r>
          </a:p>
          <a:p>
            <a:r>
              <a:rPr lang="en-US" sz="2000" dirty="0" smtClean="0"/>
              <a:t>1 Micron=10</a:t>
            </a:r>
            <a:r>
              <a:rPr lang="en-US" sz="2000" baseline="30000" dirty="0" smtClean="0"/>
              <a:t>-6</a:t>
            </a:r>
            <a:r>
              <a:rPr lang="en-US" sz="2000" dirty="0" smtClean="0"/>
              <a:t>m</a:t>
            </a:r>
          </a:p>
          <a:p>
            <a:r>
              <a:rPr lang="en-US" sz="2000" dirty="0" smtClean="0"/>
              <a:t>						</a:t>
            </a:r>
            <a:endParaRPr lang="en-US" sz="2000" dirty="0"/>
          </a:p>
        </p:txBody>
      </p:sp>
      <p:pic>
        <p:nvPicPr>
          <p:cNvPr id="3074" name="Picture 2" descr="C:\Users\DELL\Desktop\units-and-measurement-35-638.jpg"/>
          <p:cNvPicPr>
            <a:picLocks noChangeAspect="1" noChangeArrowheads="1"/>
          </p:cNvPicPr>
          <p:nvPr/>
        </p:nvPicPr>
        <p:blipFill>
          <a:blip r:embed="rId2" cstate="print"/>
          <a:srcRect l="2351" t="975" r="3605" b="7660"/>
          <a:stretch>
            <a:fillRect/>
          </a:stretch>
        </p:blipFill>
        <p:spPr bwMode="auto">
          <a:xfrm>
            <a:off x="228600" y="1447800"/>
            <a:ext cx="85344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DELL\Desktop\units-and-measurement-40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10600" cy="6476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DELL\Desktop\units-and-measurement-38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10600" cy="3419475"/>
          </a:xfrm>
          <a:prstGeom prst="rect">
            <a:avLst/>
          </a:prstGeom>
          <a:noFill/>
        </p:spPr>
      </p:pic>
      <p:pic>
        <p:nvPicPr>
          <p:cNvPr id="6147" name="Picture 3" descr="C:\Users\DELL\Desktop\units-and-measurement-39-638.jpg"/>
          <p:cNvPicPr>
            <a:picLocks noChangeAspect="1" noChangeArrowheads="1"/>
          </p:cNvPicPr>
          <p:nvPr/>
        </p:nvPicPr>
        <p:blipFill>
          <a:blip r:embed="rId3" cstate="print"/>
          <a:srcRect t="13988"/>
          <a:stretch>
            <a:fillRect/>
          </a:stretch>
        </p:blipFill>
        <p:spPr bwMode="auto">
          <a:xfrm>
            <a:off x="228600" y="3352800"/>
            <a:ext cx="8610599" cy="275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Desktop\units-and-measurement-28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143"/>
          <a:stretch>
            <a:fillRect/>
          </a:stretch>
        </p:blipFill>
        <p:spPr bwMode="auto">
          <a:xfrm>
            <a:off x="228600" y="152400"/>
            <a:ext cx="8686799" cy="2971800"/>
          </a:xfrm>
          <a:prstGeom prst="rect">
            <a:avLst/>
          </a:prstGeom>
          <a:noFill/>
        </p:spPr>
      </p:pic>
      <p:pic>
        <p:nvPicPr>
          <p:cNvPr id="4099" name="Picture 3" descr="C:\Users\DELL\Desktop\units-and-measurement-29-6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76600"/>
            <a:ext cx="8763000" cy="3419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00800"/>
          </a:xfrm>
        </p:spPr>
        <p:txBody>
          <a:bodyPr>
            <a:normAutofit/>
          </a:bodyPr>
          <a:lstStyle/>
          <a:p>
            <a:r>
              <a:rPr lang="en-US" sz="2000" b="1" i="1" u="sng" dirty="0" smtClean="0"/>
              <a:t>Measurement of length &amp; distances</a:t>
            </a:r>
          </a:p>
          <a:p>
            <a:r>
              <a:rPr lang="en-US" sz="2000" dirty="0" smtClean="0"/>
              <a:t>Direct methods:- </a:t>
            </a:r>
            <a:r>
              <a:rPr lang="en-US" sz="2000" dirty="0" err="1" smtClean="0"/>
              <a:t>Metre</a:t>
            </a:r>
            <a:r>
              <a:rPr lang="en-US" sz="2000" dirty="0" smtClean="0"/>
              <a:t> scale, </a:t>
            </a:r>
            <a:r>
              <a:rPr lang="en-US" sz="2000" dirty="0" err="1" smtClean="0"/>
              <a:t>Vernier</a:t>
            </a:r>
            <a:r>
              <a:rPr lang="en-US" sz="2000" dirty="0" smtClean="0"/>
              <a:t> </a:t>
            </a:r>
            <a:r>
              <a:rPr lang="en-US" sz="2000" dirty="0" err="1" smtClean="0"/>
              <a:t>calliper</a:t>
            </a:r>
            <a:r>
              <a:rPr lang="en-US" sz="2000" dirty="0" smtClean="0"/>
              <a:t>, Screw gauge are different direct methods to measure length of object.</a:t>
            </a:r>
          </a:p>
          <a:p>
            <a:r>
              <a:rPr lang="en-US" sz="2000" dirty="0" smtClean="0"/>
              <a:t>Indirect or Approximation methods:- Echo method, parallax method, Laser method, Radar method</a:t>
            </a:r>
          </a:p>
          <a:p>
            <a:r>
              <a:rPr lang="en-US" sz="2000" b="1" i="1" u="sng" dirty="0" smtClean="0"/>
              <a:t>Measurement of mass &amp; weight</a:t>
            </a:r>
          </a:p>
          <a:p>
            <a:r>
              <a:rPr lang="en-US" sz="2000" dirty="0" smtClean="0"/>
              <a:t>Physical balance, Inertial balance, spring balance are some instruments to measure them.</a:t>
            </a:r>
          </a:p>
          <a:p>
            <a:r>
              <a:rPr lang="en-US" sz="2000" b="1" i="1" u="sng" dirty="0" smtClean="0"/>
              <a:t>Measurement of time interval</a:t>
            </a:r>
          </a:p>
          <a:p>
            <a:r>
              <a:rPr lang="en-US" sz="2000" dirty="0" smtClean="0"/>
              <a:t>Sun dial, Electronic clock, Atomic clock, Radioactive dating, Quartz clock, Pendulum clock are some devices to measure time accurately &amp; precisely.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It is a physical property which describes a way any physical quantity is relate to fundamental physical quantities.</a:t>
            </a:r>
          </a:p>
          <a:p>
            <a:pPr algn="just"/>
            <a:r>
              <a:rPr lang="en-US" sz="2000" dirty="0" smtClean="0"/>
              <a:t>Dimensional analysis is the analysis of relationships between different physical quantities by identifying their fundamental dimensions such as length, mass &amp; time.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dirty="0" smtClean="0"/>
              <a:t>Dimension &amp; dimensional analysis</a:t>
            </a:r>
            <a:endParaRPr lang="en-US" dirty="0"/>
          </a:p>
        </p:txBody>
      </p:sp>
      <p:pic>
        <p:nvPicPr>
          <p:cNvPr id="6" name="Picture 2" descr="C:\Users\DELL\Desktop\units-and-measurement-41-638.jpg"/>
          <p:cNvPicPr>
            <a:picLocks noChangeAspect="1" noChangeArrowheads="1"/>
          </p:cNvPicPr>
          <p:nvPr/>
        </p:nvPicPr>
        <p:blipFill>
          <a:blip r:embed="rId2" cstate="print"/>
          <a:srcRect l="8621" t="12117" r="9875" b="7660"/>
          <a:stretch>
            <a:fillRect/>
          </a:stretch>
        </p:blipFill>
        <p:spPr bwMode="auto">
          <a:xfrm>
            <a:off x="381000" y="2743200"/>
            <a:ext cx="3962400" cy="2194560"/>
          </a:xfrm>
          <a:prstGeom prst="rect">
            <a:avLst/>
          </a:prstGeom>
          <a:noFill/>
        </p:spPr>
      </p:pic>
      <p:pic>
        <p:nvPicPr>
          <p:cNvPr id="1028" name="Picture 4" descr="C:\Users\DELL\Desktop\dimensional-analysis-7-638.jpg"/>
          <p:cNvPicPr>
            <a:picLocks noChangeAspect="1" noChangeArrowheads="1"/>
          </p:cNvPicPr>
          <p:nvPr/>
        </p:nvPicPr>
        <p:blipFill>
          <a:blip r:embed="rId3" cstate="print"/>
          <a:srcRect t="6576" r="26176"/>
          <a:stretch>
            <a:fillRect/>
          </a:stretch>
        </p:blipFill>
        <p:spPr bwMode="auto">
          <a:xfrm>
            <a:off x="4419600" y="2443163"/>
            <a:ext cx="4486275" cy="4262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mensions-and-dimensional-analysis-15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129"/>
          <a:stretch>
            <a:fillRect/>
          </a:stretch>
        </p:blipFill>
        <p:spPr>
          <a:xfrm>
            <a:off x="533400" y="309563"/>
            <a:ext cx="8001000" cy="60912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324600"/>
          </a:xfrm>
        </p:spPr>
        <p:txBody>
          <a:bodyPr>
            <a:normAutofit/>
          </a:bodyPr>
          <a:lstStyle/>
          <a:p>
            <a:r>
              <a:rPr lang="en-US" sz="2000" b="1" i="1" u="sng" dirty="0" smtClean="0"/>
              <a:t>Principle of Homogeneity:-</a:t>
            </a:r>
            <a:r>
              <a:rPr lang="en-US" sz="2000" dirty="0" smtClean="0"/>
              <a:t> The equation is dimensionally correct if dimensions on left side of equation  are equal to dimension on right side of equation, if not the equation is not dimensionally correct.</a:t>
            </a:r>
          </a:p>
          <a:p>
            <a:endParaRPr lang="en-US" sz="2000" b="1" i="1" u="sng" dirty="0"/>
          </a:p>
        </p:txBody>
      </p:sp>
      <p:pic>
        <p:nvPicPr>
          <p:cNvPr id="7" name="Picture 2" descr="C:\Users\DELL\Desktop\dimensions-and-dimensional-analysis-14-638.jpg"/>
          <p:cNvPicPr>
            <a:picLocks noChangeAspect="1" noChangeArrowheads="1"/>
          </p:cNvPicPr>
          <p:nvPr/>
        </p:nvPicPr>
        <p:blipFill>
          <a:blip r:embed="rId2" cstate="print"/>
          <a:srcRect l="12382" t="8246" b="6576"/>
          <a:stretch>
            <a:fillRect/>
          </a:stretch>
        </p:blipFill>
        <p:spPr bwMode="auto">
          <a:xfrm>
            <a:off x="1981200" y="1600200"/>
            <a:ext cx="5324475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Types of Variables &amp; constants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486400"/>
          </a:xfrm>
        </p:spPr>
        <p:txBody>
          <a:bodyPr>
            <a:normAutofit/>
          </a:bodyPr>
          <a:lstStyle/>
          <a:p>
            <a:pPr algn="just"/>
            <a:r>
              <a:rPr lang="en-US" sz="2000" b="1" u="sng" dirty="0" smtClean="0"/>
              <a:t>Dimensional Variables:- </a:t>
            </a:r>
            <a:r>
              <a:rPr lang="en-US" sz="2000" dirty="0" smtClean="0"/>
              <a:t>Physical quantities which possess dimensions &amp; have variable values. Examples are Force, velocity, momentum etc.</a:t>
            </a:r>
          </a:p>
          <a:p>
            <a:pPr algn="just"/>
            <a:r>
              <a:rPr lang="en-US" sz="2000" b="1" u="sng" dirty="0" smtClean="0"/>
              <a:t>Dimensional Constants:- </a:t>
            </a:r>
            <a:r>
              <a:rPr lang="en-US" sz="2000" dirty="0" smtClean="0"/>
              <a:t>Physical quantities which possess dimensions &amp; have constant values. Examples are Gravitational constant, Planck’s constant etc.</a:t>
            </a:r>
          </a:p>
          <a:p>
            <a:pPr algn="just"/>
            <a:r>
              <a:rPr lang="en-US" sz="2000" b="1" u="sng" dirty="0" smtClean="0"/>
              <a:t>Dimensionless Variables:- </a:t>
            </a:r>
            <a:r>
              <a:rPr lang="en-US" sz="2000" dirty="0" smtClean="0"/>
              <a:t>Physical quantities which possess no dimensions but have variable values. Examples are angle, strain, specific gravity etc.</a:t>
            </a:r>
          </a:p>
          <a:p>
            <a:pPr algn="just"/>
            <a:r>
              <a:rPr lang="en-US" sz="2000" b="1" u="sng" dirty="0" smtClean="0"/>
              <a:t>Dimensionless Constants:- </a:t>
            </a:r>
            <a:r>
              <a:rPr lang="en-US" sz="2000" dirty="0" smtClean="0"/>
              <a:t>Physical quantities which possess no dimensions but have constant values. Example are </a:t>
            </a:r>
            <a:r>
              <a:rPr lang="el-GR" sz="2000" dirty="0" smtClean="0"/>
              <a:t>π</a:t>
            </a:r>
            <a:r>
              <a:rPr lang="en-US" sz="2000" dirty="0" smtClean="0"/>
              <a:t>, e,1,2,3 etc.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/>
          <a:lstStyle/>
          <a:p>
            <a:r>
              <a:rPr lang="en-US" dirty="0" smtClean="0"/>
              <a:t>To check the correctness of the formula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Uses of Dimensional analysis</a:t>
            </a:r>
            <a:endParaRPr lang="en-US" dirty="0"/>
          </a:p>
        </p:txBody>
      </p:sp>
      <p:pic>
        <p:nvPicPr>
          <p:cNvPr id="4098" name="Picture 2" descr="C:\Users\DELL\Desktop\units-and-measurement-45-638.jpg"/>
          <p:cNvPicPr>
            <a:picLocks noChangeAspect="1" noChangeArrowheads="1"/>
          </p:cNvPicPr>
          <p:nvPr/>
        </p:nvPicPr>
        <p:blipFill>
          <a:blip r:embed="rId2" cstate="print"/>
          <a:srcRect t="9838"/>
          <a:stretch>
            <a:fillRect/>
          </a:stretch>
        </p:blipFill>
        <p:spPr bwMode="auto">
          <a:xfrm>
            <a:off x="228600" y="1600200"/>
            <a:ext cx="8610599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248400"/>
          </a:xfrm>
        </p:spPr>
        <p:txBody>
          <a:bodyPr/>
          <a:lstStyle/>
          <a:p>
            <a:r>
              <a:rPr lang="en-US" dirty="0" smtClean="0"/>
              <a:t>To convert one system of units into another system</a:t>
            </a:r>
            <a:endParaRPr lang="en-US" dirty="0"/>
          </a:p>
        </p:txBody>
      </p:sp>
      <p:pic>
        <p:nvPicPr>
          <p:cNvPr id="5122" name="Picture 2" descr="C:\Users\DELL\Desktop\units-and-measurement-46-638.jpg"/>
          <p:cNvPicPr>
            <a:picLocks noChangeAspect="1" noChangeArrowheads="1"/>
          </p:cNvPicPr>
          <p:nvPr/>
        </p:nvPicPr>
        <p:blipFill>
          <a:blip r:embed="rId2" cstate="print"/>
          <a:srcRect t="10894"/>
          <a:stretch>
            <a:fillRect/>
          </a:stretch>
        </p:blipFill>
        <p:spPr bwMode="auto">
          <a:xfrm>
            <a:off x="304800" y="838200"/>
            <a:ext cx="8524875" cy="5748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04800"/>
            <a:ext cx="8458200" cy="6248400"/>
          </a:xfrm>
        </p:spPr>
        <p:txBody>
          <a:bodyPr/>
          <a:lstStyle/>
          <a:p>
            <a:r>
              <a:rPr lang="en-US" dirty="0" smtClean="0"/>
              <a:t>To derive a formula</a:t>
            </a:r>
            <a:endParaRPr lang="en-US" dirty="0"/>
          </a:p>
        </p:txBody>
      </p:sp>
      <p:pic>
        <p:nvPicPr>
          <p:cNvPr id="6146" name="Picture 2" descr="C:\Users\DELL\Desktop\units-and-measurement-47-638.jpg"/>
          <p:cNvPicPr>
            <a:picLocks noChangeAspect="1" noChangeArrowheads="1"/>
          </p:cNvPicPr>
          <p:nvPr/>
        </p:nvPicPr>
        <p:blipFill>
          <a:blip r:embed="rId2" cstate="print"/>
          <a:srcRect t="9990"/>
          <a:stretch>
            <a:fillRect/>
          </a:stretch>
        </p:blipFill>
        <p:spPr bwMode="auto">
          <a:xfrm>
            <a:off x="304800" y="914400"/>
            <a:ext cx="85344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This method gives no information about dimensionless constants &amp; pure numbers.</a:t>
            </a:r>
          </a:p>
          <a:p>
            <a:pPr algn="just"/>
            <a:r>
              <a:rPr lang="en-US" sz="2000" dirty="0" smtClean="0"/>
              <a:t>This method fails when a physical quantity depends on more than three physical quantities.</a:t>
            </a:r>
          </a:p>
          <a:p>
            <a:pPr algn="just"/>
            <a:r>
              <a:rPr lang="en-US" sz="2000" dirty="0" smtClean="0"/>
              <a:t>It gives no information whether a physical quantity is a scalar or vector quantity.</a:t>
            </a:r>
          </a:p>
          <a:p>
            <a:pPr algn="just"/>
            <a:r>
              <a:rPr lang="en-US" sz="2000" dirty="0" smtClean="0"/>
              <a:t>This method can not be used t derive relations involving </a:t>
            </a:r>
            <a:r>
              <a:rPr lang="en-US" sz="2000" dirty="0" err="1" smtClean="0"/>
              <a:t>trigonometrical</a:t>
            </a:r>
            <a:r>
              <a:rPr lang="en-US" sz="2000" dirty="0" smtClean="0"/>
              <a:t>, logarithmic, exponential functions.</a:t>
            </a:r>
          </a:p>
          <a:p>
            <a:pPr algn="just"/>
            <a:r>
              <a:rPr lang="en-US" sz="2000" dirty="0" smtClean="0"/>
              <a:t>This method fails to derive a relation which contains two or more variables having same dimensions.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Limitations of dimensional analysis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762000"/>
          </a:xfrm>
        </p:spPr>
        <p:txBody>
          <a:bodyPr/>
          <a:lstStyle/>
          <a:p>
            <a:r>
              <a:rPr lang="en-US" dirty="0" smtClean="0"/>
              <a:t>Questions for practice</a:t>
            </a:r>
            <a:endParaRPr lang="en-US" dirty="0"/>
          </a:p>
        </p:txBody>
      </p:sp>
      <p:pic>
        <p:nvPicPr>
          <p:cNvPr id="7170" name="Picture 2" descr="C:\Users\DELL\Desktop\dimensions-and-dimensional-analysis-39-6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1755"/>
          <a:stretch>
            <a:fillRect/>
          </a:stretch>
        </p:blipFill>
        <p:spPr bwMode="auto">
          <a:xfrm>
            <a:off x="457200" y="579120"/>
            <a:ext cx="8381999" cy="2011680"/>
          </a:xfrm>
          <a:prstGeom prst="rect">
            <a:avLst/>
          </a:prstGeom>
          <a:noFill/>
        </p:spPr>
      </p:pic>
      <p:pic>
        <p:nvPicPr>
          <p:cNvPr id="7171" name="Picture 3" descr="C:\Users\DELL\Desktop\dimensions-and-dimensional-analysis-40-638.jpg"/>
          <p:cNvPicPr>
            <a:picLocks noChangeAspect="1" noChangeArrowheads="1"/>
          </p:cNvPicPr>
          <p:nvPr/>
        </p:nvPicPr>
        <p:blipFill>
          <a:blip r:embed="rId4" cstate="print"/>
          <a:srcRect l="11285"/>
          <a:stretch>
            <a:fillRect/>
          </a:stretch>
        </p:blipFill>
        <p:spPr bwMode="auto">
          <a:xfrm>
            <a:off x="457200" y="2636520"/>
            <a:ext cx="8382000" cy="2011680"/>
          </a:xfrm>
          <a:prstGeom prst="rect">
            <a:avLst/>
          </a:prstGeom>
          <a:noFill/>
        </p:spPr>
      </p:pic>
      <p:pic>
        <p:nvPicPr>
          <p:cNvPr id="7172" name="Picture 4" descr="C:\Users\DELL\Desktop\dimensions-and-dimensional-analysis-41-638.jpg"/>
          <p:cNvPicPr>
            <a:picLocks noChangeAspect="1" noChangeArrowheads="1"/>
          </p:cNvPicPr>
          <p:nvPr/>
        </p:nvPicPr>
        <p:blipFill>
          <a:blip r:embed="rId5" cstate="print"/>
          <a:srcRect l="11285"/>
          <a:stretch>
            <a:fillRect/>
          </a:stretch>
        </p:blipFill>
        <p:spPr bwMode="auto">
          <a:xfrm>
            <a:off x="457200" y="4693920"/>
            <a:ext cx="8382000" cy="201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324600"/>
          </a:xfrm>
        </p:spPr>
        <p:txBody>
          <a:bodyPr/>
          <a:lstStyle/>
          <a:p>
            <a:r>
              <a:rPr lang="en-US" dirty="0" smtClean="0"/>
              <a:t>Least count of an instrument:- The smallest value that can be measured from a measuring instrument. </a:t>
            </a:r>
            <a:endParaRPr lang="en-US" dirty="0"/>
          </a:p>
        </p:txBody>
      </p:sp>
      <p:pic>
        <p:nvPicPr>
          <p:cNvPr id="2050" name="Picture 2" descr="C:\Users\DELL\Desktop\units-and-measurement-53-638.jpg"/>
          <p:cNvPicPr>
            <a:picLocks noChangeAspect="1" noChangeArrowheads="1"/>
          </p:cNvPicPr>
          <p:nvPr/>
        </p:nvPicPr>
        <p:blipFill>
          <a:blip r:embed="rId2" cstate="print"/>
          <a:srcRect l="3762" r="4702" b="8635"/>
          <a:stretch>
            <a:fillRect/>
          </a:stretch>
        </p:blipFill>
        <p:spPr bwMode="auto">
          <a:xfrm>
            <a:off x="609600" y="1066800"/>
            <a:ext cx="8001001" cy="2743200"/>
          </a:xfrm>
          <a:prstGeom prst="rect">
            <a:avLst/>
          </a:prstGeom>
          <a:noFill/>
        </p:spPr>
      </p:pic>
      <p:pic>
        <p:nvPicPr>
          <p:cNvPr id="2051" name="Picture 3" descr="C:\Users\DELL\Desktop\units-and-measurement-54-638.jpg"/>
          <p:cNvPicPr>
            <a:picLocks noChangeAspect="1" noChangeArrowheads="1"/>
          </p:cNvPicPr>
          <p:nvPr/>
        </p:nvPicPr>
        <p:blipFill>
          <a:blip r:embed="rId3" cstate="print"/>
          <a:srcRect l="3762" r="4702" b="8914"/>
          <a:stretch>
            <a:fillRect/>
          </a:stretch>
        </p:blipFill>
        <p:spPr bwMode="auto">
          <a:xfrm>
            <a:off x="609600" y="3962400"/>
            <a:ext cx="80772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324600"/>
          </a:xfrm>
        </p:spPr>
        <p:txBody>
          <a:bodyPr>
            <a:normAutofit/>
          </a:bodyPr>
          <a:lstStyle/>
          <a:p>
            <a:pPr algn="just"/>
            <a:r>
              <a:rPr lang="en-US" sz="2000" b="1" u="sng" dirty="0" smtClean="0"/>
              <a:t>Significant figures:- </a:t>
            </a:r>
            <a:r>
              <a:rPr lang="en-US" sz="2000" dirty="0" smtClean="0"/>
              <a:t>The digits whose values are accurately known in a particular measurement. Larger is the number of significant figures in a measurement, higher is accuracy of measurement &amp; vice- versa.</a:t>
            </a:r>
            <a:endParaRPr lang="en-US" sz="2000" dirty="0"/>
          </a:p>
        </p:txBody>
      </p:sp>
      <p:pic>
        <p:nvPicPr>
          <p:cNvPr id="8195" name="Picture 3" descr="C:\Users\DELL\Desktop\units-and-measurement-58-638.jpg"/>
          <p:cNvPicPr>
            <a:picLocks noChangeAspect="1" noChangeArrowheads="1"/>
          </p:cNvPicPr>
          <p:nvPr/>
        </p:nvPicPr>
        <p:blipFill>
          <a:blip r:embed="rId2" cstate="print"/>
          <a:srcRect b="6407"/>
          <a:stretch>
            <a:fillRect/>
          </a:stretch>
        </p:blipFill>
        <p:spPr bwMode="auto">
          <a:xfrm>
            <a:off x="533400" y="1295400"/>
            <a:ext cx="8229599" cy="1828800"/>
          </a:xfrm>
          <a:prstGeom prst="rect">
            <a:avLst/>
          </a:prstGeom>
          <a:noFill/>
        </p:spPr>
      </p:pic>
      <p:pic>
        <p:nvPicPr>
          <p:cNvPr id="8196" name="Picture 4" descr="C:\Users\DELL\Desktop\units-and-measurement-59-638.jpg"/>
          <p:cNvPicPr>
            <a:picLocks noChangeAspect="1" noChangeArrowheads="1"/>
          </p:cNvPicPr>
          <p:nvPr/>
        </p:nvPicPr>
        <p:blipFill>
          <a:blip r:embed="rId3" cstate="print"/>
          <a:srcRect t="13370" b="6407"/>
          <a:stretch>
            <a:fillRect/>
          </a:stretch>
        </p:blipFill>
        <p:spPr bwMode="auto">
          <a:xfrm>
            <a:off x="533400" y="3124200"/>
            <a:ext cx="8229600" cy="1828800"/>
          </a:xfrm>
          <a:prstGeom prst="rect">
            <a:avLst/>
          </a:prstGeom>
          <a:noFill/>
        </p:spPr>
      </p:pic>
      <p:pic>
        <p:nvPicPr>
          <p:cNvPr id="8197" name="Picture 5" descr="C:\Users\DELL\Desktop\units-and-measurement-60-638.jpg"/>
          <p:cNvPicPr>
            <a:picLocks noChangeAspect="1" noChangeArrowheads="1"/>
          </p:cNvPicPr>
          <p:nvPr/>
        </p:nvPicPr>
        <p:blipFill>
          <a:blip r:embed="rId4" cstate="print"/>
          <a:srcRect t="10864" b="4457"/>
          <a:stretch>
            <a:fillRect/>
          </a:stretch>
        </p:blipFill>
        <p:spPr bwMode="auto">
          <a:xfrm>
            <a:off x="533400" y="4953000"/>
            <a:ext cx="82296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C:\Users\DELL\Desktop\units-and-measurement-62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142" b="8635"/>
          <a:stretch>
            <a:fillRect/>
          </a:stretch>
        </p:blipFill>
        <p:spPr bwMode="auto">
          <a:xfrm>
            <a:off x="381000" y="2286000"/>
            <a:ext cx="8458200" cy="2194560"/>
          </a:xfrm>
          <a:prstGeom prst="rect">
            <a:avLst/>
          </a:prstGeom>
          <a:noFill/>
        </p:spPr>
      </p:pic>
      <p:pic>
        <p:nvPicPr>
          <p:cNvPr id="9219" name="Picture 3" descr="C:\Users\DELL\Desktop\units-and-measurement-63-638.jpg"/>
          <p:cNvPicPr>
            <a:picLocks noChangeAspect="1" noChangeArrowheads="1"/>
          </p:cNvPicPr>
          <p:nvPr/>
        </p:nvPicPr>
        <p:blipFill>
          <a:blip r:embed="rId3" cstate="print"/>
          <a:srcRect t="13370" b="8635"/>
          <a:stretch>
            <a:fillRect/>
          </a:stretch>
        </p:blipFill>
        <p:spPr bwMode="auto">
          <a:xfrm>
            <a:off x="381000" y="4511040"/>
            <a:ext cx="8458200" cy="2194560"/>
          </a:xfrm>
          <a:prstGeom prst="rect">
            <a:avLst/>
          </a:prstGeom>
          <a:noFill/>
        </p:spPr>
      </p:pic>
      <p:pic>
        <p:nvPicPr>
          <p:cNvPr id="6" name="Picture 6" descr="C:\Users\DELL\Desktop\units-and-measurement-61-638.jpg"/>
          <p:cNvPicPr>
            <a:picLocks noChangeAspect="1" noChangeArrowheads="1"/>
          </p:cNvPicPr>
          <p:nvPr/>
        </p:nvPicPr>
        <p:blipFill>
          <a:blip r:embed="rId4" cstate="print"/>
          <a:srcRect t="12117" b="7660"/>
          <a:stretch>
            <a:fillRect/>
          </a:stretch>
        </p:blipFill>
        <p:spPr bwMode="auto">
          <a:xfrm>
            <a:off x="381000" y="76200"/>
            <a:ext cx="8458200" cy="2194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During calculation of result of experiment approximation is required &amp; for that rounding off a number is done to get the final result. Rules for rounding off are as follows:-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Rounding off &amp; its rules</a:t>
            </a:r>
            <a:endParaRPr lang="en-US" dirty="0"/>
          </a:p>
        </p:txBody>
      </p:sp>
      <p:pic>
        <p:nvPicPr>
          <p:cNvPr id="1026" name="Picture 2" descr="C:\Users\DELL\Desktop\units-and-measurement-65-638.jpg"/>
          <p:cNvPicPr>
            <a:picLocks noChangeAspect="1" noChangeArrowheads="1"/>
          </p:cNvPicPr>
          <p:nvPr/>
        </p:nvPicPr>
        <p:blipFill>
          <a:blip r:embed="rId2" cstate="print"/>
          <a:srcRect l="2351" t="12117" r="3605" b="5432"/>
          <a:stretch>
            <a:fillRect/>
          </a:stretch>
        </p:blipFill>
        <p:spPr bwMode="auto">
          <a:xfrm>
            <a:off x="381002" y="1905000"/>
            <a:ext cx="4077733" cy="2011680"/>
          </a:xfrm>
          <a:prstGeom prst="rect">
            <a:avLst/>
          </a:prstGeom>
          <a:noFill/>
        </p:spPr>
      </p:pic>
      <p:pic>
        <p:nvPicPr>
          <p:cNvPr id="1027" name="Picture 3" descr="C:\Users\DELL\Desktop\units-and-measurement-66-638.jpg"/>
          <p:cNvPicPr>
            <a:picLocks noChangeAspect="1" noChangeArrowheads="1"/>
          </p:cNvPicPr>
          <p:nvPr/>
        </p:nvPicPr>
        <p:blipFill>
          <a:blip r:embed="rId3" cstate="print"/>
          <a:srcRect l="2508" t="13092" r="3448" b="8914"/>
          <a:stretch>
            <a:fillRect/>
          </a:stretch>
        </p:blipFill>
        <p:spPr bwMode="auto">
          <a:xfrm>
            <a:off x="4572000" y="1874520"/>
            <a:ext cx="4310742" cy="2011680"/>
          </a:xfrm>
          <a:prstGeom prst="rect">
            <a:avLst/>
          </a:prstGeom>
          <a:noFill/>
        </p:spPr>
      </p:pic>
      <p:pic>
        <p:nvPicPr>
          <p:cNvPr id="1028" name="Picture 4" descr="C:\Users\DELL\Desktop\units-and-measurement-67-638.jpg"/>
          <p:cNvPicPr>
            <a:picLocks noChangeAspect="1" noChangeArrowheads="1"/>
          </p:cNvPicPr>
          <p:nvPr/>
        </p:nvPicPr>
        <p:blipFill>
          <a:blip r:embed="rId4" cstate="print"/>
          <a:srcRect l="3762" t="13370" r="3448" b="8635"/>
          <a:stretch>
            <a:fillRect/>
          </a:stretch>
        </p:blipFill>
        <p:spPr bwMode="auto">
          <a:xfrm>
            <a:off x="304800" y="4191000"/>
            <a:ext cx="4253268" cy="2011680"/>
          </a:xfrm>
          <a:prstGeom prst="rect">
            <a:avLst/>
          </a:prstGeom>
          <a:noFill/>
        </p:spPr>
      </p:pic>
      <p:pic>
        <p:nvPicPr>
          <p:cNvPr id="1029" name="Picture 5" descr="C:\Users\DELL\Desktop\units-and-measurement-68-638.jpg"/>
          <p:cNvPicPr>
            <a:picLocks noChangeAspect="1" noChangeArrowheads="1"/>
          </p:cNvPicPr>
          <p:nvPr/>
        </p:nvPicPr>
        <p:blipFill>
          <a:blip r:embed="rId5" cstate="print"/>
          <a:srcRect l="2508" t="11142" r="3448" b="8635"/>
          <a:stretch>
            <a:fillRect/>
          </a:stretch>
        </p:blipFill>
        <p:spPr bwMode="auto">
          <a:xfrm>
            <a:off x="4724400" y="4191000"/>
            <a:ext cx="4191000" cy="2011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Arithmetic operations using significant figures</a:t>
            </a:r>
            <a:endParaRPr lang="en-US" sz="3200" dirty="0"/>
          </a:p>
        </p:txBody>
      </p:sp>
      <p:pic>
        <p:nvPicPr>
          <p:cNvPr id="3074" name="Picture 2" descr="C:\Users\DELL\Desktop\units-and-measurement-69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32" t="14345" r="4232" b="12117"/>
          <a:stretch>
            <a:fillRect/>
          </a:stretch>
        </p:blipFill>
        <p:spPr bwMode="auto">
          <a:xfrm>
            <a:off x="533400" y="1066800"/>
            <a:ext cx="8077200" cy="2514600"/>
          </a:xfrm>
          <a:prstGeom prst="rect">
            <a:avLst/>
          </a:prstGeom>
          <a:noFill/>
        </p:spPr>
      </p:pic>
      <p:pic>
        <p:nvPicPr>
          <p:cNvPr id="3075" name="Picture 3" descr="C:\Users\DELL\Desktop\units-and-measurement-70-638.jpg"/>
          <p:cNvPicPr>
            <a:picLocks noChangeAspect="1" noChangeArrowheads="1"/>
          </p:cNvPicPr>
          <p:nvPr/>
        </p:nvPicPr>
        <p:blipFill>
          <a:blip r:embed="rId3" cstate="print"/>
          <a:srcRect l="2508" t="13370" r="2194" b="10864"/>
          <a:stretch>
            <a:fillRect/>
          </a:stretch>
        </p:blipFill>
        <p:spPr bwMode="auto">
          <a:xfrm>
            <a:off x="533400" y="3886200"/>
            <a:ext cx="80772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6388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Error in measurement is the difference between true/ actual value &amp; measured value of physical quantity.</a:t>
            </a:r>
          </a:p>
          <a:p>
            <a:pPr algn="just"/>
            <a:r>
              <a:rPr lang="en-US" sz="2000" dirty="0" smtClean="0"/>
              <a:t>Error in quantity = | True value – Measured value |</a:t>
            </a:r>
          </a:p>
          <a:p>
            <a:pPr algn="just"/>
            <a:r>
              <a:rPr lang="en-US" sz="2000" b="1" i="1" u="sng" dirty="0" smtClean="0"/>
              <a:t>Types of errors:- </a:t>
            </a:r>
            <a:r>
              <a:rPr lang="en-US" sz="2000" dirty="0" smtClean="0"/>
              <a:t>Following are the errors which are normally encountered while doing measurements.</a:t>
            </a:r>
          </a:p>
          <a:p>
            <a:pPr algn="just"/>
            <a:r>
              <a:rPr lang="en-US" sz="2000" dirty="0" smtClean="0"/>
              <a:t>Systematic Errors</a:t>
            </a:r>
          </a:p>
          <a:p>
            <a:pPr algn="just"/>
            <a:r>
              <a:rPr lang="en-US" sz="2000" dirty="0" smtClean="0"/>
              <a:t>Random errors</a:t>
            </a:r>
          </a:p>
          <a:p>
            <a:pPr algn="just"/>
            <a:r>
              <a:rPr lang="en-US" sz="2000" dirty="0" smtClean="0"/>
              <a:t>Gross Errors</a:t>
            </a:r>
          </a:p>
          <a:p>
            <a:pPr algn="just"/>
            <a:r>
              <a:rPr lang="en-US" sz="2000" dirty="0" smtClean="0"/>
              <a:t>Least count errors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Systematic Errors:- These errors occur according to some definite pattern. It can be reduced by knowing the exact cause of error</a:t>
            </a:r>
            <a:r>
              <a:rPr lang="en-US" sz="2000" dirty="0" smtClean="0"/>
              <a:t>  </a:t>
            </a:r>
            <a:r>
              <a:rPr lang="en-US" sz="2000" dirty="0" smtClean="0"/>
              <a:t>as system involves observer, measuring instrument &amp; environment. It is of following types:-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Errors in Measurements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324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Instrumental Error:- it is caused due to inbuilt defect of the measuring instrument.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Personal Error:- It is error in measurement of physical quantities due to carelessness or limitations of observer. This can be reduced only if the observer does the experiment with its full concentration.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Environmental Error:- These are caused by external conditions like temperature, humidity, pressure etc. These can be removed when experiments are done under suitable &amp;controlled conditions.</a:t>
            </a:r>
            <a:endParaRPr lang="en-US" sz="2000" dirty="0"/>
          </a:p>
        </p:txBody>
      </p:sp>
      <p:pic>
        <p:nvPicPr>
          <p:cNvPr id="4098" name="Picture 2" descr="C:\Users\DELL\Desktop\units-and-measurement-76-638.jpg"/>
          <p:cNvPicPr>
            <a:picLocks noChangeAspect="1" noChangeArrowheads="1"/>
          </p:cNvPicPr>
          <p:nvPr/>
        </p:nvPicPr>
        <p:blipFill>
          <a:blip r:embed="rId2" cstate="print"/>
          <a:srcRect l="3605" t="36629" r="2351" b="7660"/>
          <a:stretch>
            <a:fillRect/>
          </a:stretch>
        </p:blipFill>
        <p:spPr bwMode="auto">
          <a:xfrm>
            <a:off x="1752600" y="990600"/>
            <a:ext cx="4937760" cy="1645920"/>
          </a:xfrm>
          <a:prstGeom prst="rect">
            <a:avLst/>
          </a:prstGeom>
          <a:noFill/>
        </p:spPr>
      </p:pic>
      <p:pic>
        <p:nvPicPr>
          <p:cNvPr id="4100" name="Picture 4" descr="C:\Users\DELL\Desktop\units-and-measurement-75-638.jpg"/>
          <p:cNvPicPr>
            <a:picLocks noChangeAspect="1" noChangeArrowheads="1"/>
          </p:cNvPicPr>
          <p:nvPr/>
        </p:nvPicPr>
        <p:blipFill>
          <a:blip r:embed="rId3" cstate="print"/>
          <a:srcRect l="18652" t="29944" r="19906" b="7660"/>
          <a:stretch>
            <a:fillRect/>
          </a:stretch>
        </p:blipFill>
        <p:spPr bwMode="auto">
          <a:xfrm>
            <a:off x="2918460" y="3810000"/>
            <a:ext cx="2720340" cy="1554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Random Error:- They are those errors which occur irregularly due to unpredictable changes in experimental conditions. They are also called as CHANCE ERRORS. They can be </a:t>
            </a:r>
            <a:r>
              <a:rPr lang="en-US" sz="2000" dirty="0" err="1" smtClean="0"/>
              <a:t>minimised</a:t>
            </a:r>
            <a:r>
              <a:rPr lang="en-US" sz="2000" dirty="0" smtClean="0"/>
              <a:t> but not eliminated &amp; the error can be estimated by using some statistical operations.</a:t>
            </a:r>
          </a:p>
          <a:p>
            <a:pPr algn="just"/>
            <a:r>
              <a:rPr lang="en-US" sz="2000" dirty="0" smtClean="0"/>
              <a:t>Gross Error:- It is caused by mistakes in using instruments, recording data or calculating results. It can be reduced to great extent by careful reading &amp; recording of data.</a:t>
            </a:r>
          </a:p>
          <a:p>
            <a:pPr algn="just"/>
            <a:r>
              <a:rPr lang="en-US" sz="2000" dirty="0" smtClean="0"/>
              <a:t>Least Count Error:-  It is the error which is associated with the resolution of measuring instrument.</a:t>
            </a:r>
          </a:p>
          <a:p>
            <a:pPr algn="just"/>
            <a:endParaRPr lang="en-US" sz="2000" dirty="0" smtClean="0"/>
          </a:p>
        </p:txBody>
      </p:sp>
      <p:pic>
        <p:nvPicPr>
          <p:cNvPr id="5122" name="Picture 2" descr="C:\Users\DELL\Desktop\units-and-measurement-88-638.jpg"/>
          <p:cNvPicPr>
            <a:picLocks noChangeAspect="1" noChangeArrowheads="1"/>
          </p:cNvPicPr>
          <p:nvPr/>
        </p:nvPicPr>
        <p:blipFill>
          <a:blip r:embed="rId2" cstate="print"/>
          <a:srcRect l="2351" t="34401" r="2351" b="9889"/>
          <a:stretch>
            <a:fillRect/>
          </a:stretch>
        </p:blipFill>
        <p:spPr bwMode="auto">
          <a:xfrm>
            <a:off x="1143000" y="3429000"/>
            <a:ext cx="6671464" cy="2194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2400"/>
            <a:ext cx="8534400" cy="64008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Elimination of Error:- It can be easily explained with the help of following example:-</a:t>
            </a:r>
            <a:endParaRPr lang="en-US" sz="2000" dirty="0"/>
          </a:p>
        </p:txBody>
      </p:sp>
      <p:pic>
        <p:nvPicPr>
          <p:cNvPr id="6146" name="Picture 2" descr="C:\Users\DELL\Desktop\units-and-measurement-81-638.jpg"/>
          <p:cNvPicPr>
            <a:picLocks noChangeAspect="1" noChangeArrowheads="1"/>
          </p:cNvPicPr>
          <p:nvPr/>
        </p:nvPicPr>
        <p:blipFill>
          <a:blip r:embed="rId2" cstate="print"/>
          <a:srcRect l="2351" t="13370" r="3605" b="6407"/>
          <a:stretch>
            <a:fillRect/>
          </a:stretch>
        </p:blipFill>
        <p:spPr bwMode="auto">
          <a:xfrm>
            <a:off x="304800" y="838200"/>
            <a:ext cx="8534400" cy="2103120"/>
          </a:xfrm>
          <a:prstGeom prst="rect">
            <a:avLst/>
          </a:prstGeom>
          <a:noFill/>
        </p:spPr>
      </p:pic>
      <p:pic>
        <p:nvPicPr>
          <p:cNvPr id="6147" name="Picture 3" descr="C:\Users\DELL\Desktop\units-and-measurement-82-638.jpg"/>
          <p:cNvPicPr>
            <a:picLocks noChangeAspect="1" noChangeArrowheads="1"/>
          </p:cNvPicPr>
          <p:nvPr/>
        </p:nvPicPr>
        <p:blipFill>
          <a:blip r:embed="rId3" cstate="print"/>
          <a:srcRect l="2351" r="2351" b="8635"/>
          <a:stretch>
            <a:fillRect/>
          </a:stretch>
        </p:blipFill>
        <p:spPr bwMode="auto">
          <a:xfrm>
            <a:off x="304800" y="2971800"/>
            <a:ext cx="8534400" cy="2103120"/>
          </a:xfrm>
          <a:prstGeom prst="rect">
            <a:avLst/>
          </a:prstGeom>
          <a:noFill/>
        </p:spPr>
      </p:pic>
      <p:pic>
        <p:nvPicPr>
          <p:cNvPr id="6148" name="Picture 4" descr="C:\Users\DELL\Desktop\units-and-measurement-83-638.jpg"/>
          <p:cNvPicPr>
            <a:picLocks noChangeAspect="1" noChangeArrowheads="1"/>
          </p:cNvPicPr>
          <p:nvPr/>
        </p:nvPicPr>
        <p:blipFill>
          <a:blip r:embed="rId4" cstate="print"/>
          <a:srcRect l="1254" r="2194" b="5432"/>
          <a:stretch>
            <a:fillRect/>
          </a:stretch>
        </p:blipFill>
        <p:spPr bwMode="auto">
          <a:xfrm>
            <a:off x="304803" y="5105400"/>
            <a:ext cx="8534397" cy="1645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ELL\Desktop\units-and-measurement-84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24" r="1724" b="8914"/>
          <a:stretch>
            <a:fillRect/>
          </a:stretch>
        </p:blipFill>
        <p:spPr bwMode="auto">
          <a:xfrm>
            <a:off x="152400" y="91440"/>
            <a:ext cx="8763000" cy="2194560"/>
          </a:xfrm>
          <a:prstGeom prst="rect">
            <a:avLst/>
          </a:prstGeom>
          <a:noFill/>
        </p:spPr>
      </p:pic>
      <p:pic>
        <p:nvPicPr>
          <p:cNvPr id="7171" name="Picture 3" descr="C:\Users\DELL\Desktop\units-and-measurement-86-638.jpg"/>
          <p:cNvPicPr>
            <a:picLocks noChangeAspect="1" noChangeArrowheads="1"/>
          </p:cNvPicPr>
          <p:nvPr/>
        </p:nvPicPr>
        <p:blipFill>
          <a:blip r:embed="rId3" cstate="print"/>
          <a:srcRect l="2351" r="2351" b="8914"/>
          <a:stretch>
            <a:fillRect/>
          </a:stretch>
        </p:blipFill>
        <p:spPr bwMode="auto">
          <a:xfrm>
            <a:off x="228600" y="2362200"/>
            <a:ext cx="8686800" cy="2194560"/>
          </a:xfrm>
          <a:prstGeom prst="rect">
            <a:avLst/>
          </a:prstGeom>
          <a:noFill/>
        </p:spPr>
      </p:pic>
      <p:pic>
        <p:nvPicPr>
          <p:cNvPr id="7172" name="Picture 4" descr="C:\Users\DELL\Desktop\units-and-measurement-87-638.jpg"/>
          <p:cNvPicPr>
            <a:picLocks noChangeAspect="1" noChangeArrowheads="1"/>
          </p:cNvPicPr>
          <p:nvPr/>
        </p:nvPicPr>
        <p:blipFill>
          <a:blip r:embed="rId4" cstate="print"/>
          <a:srcRect l="2508" r="2194" b="9889"/>
          <a:stretch>
            <a:fillRect/>
          </a:stretch>
        </p:blipFill>
        <p:spPr bwMode="auto">
          <a:xfrm>
            <a:off x="228600" y="4587240"/>
            <a:ext cx="8686800" cy="2194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Combination of Error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When the final result involves sum or difference of two observed quantities of same type then error calculation formula is</a:t>
            </a:r>
            <a:endParaRPr lang="en-US" sz="2000" dirty="0"/>
          </a:p>
        </p:txBody>
      </p:sp>
      <p:pic>
        <p:nvPicPr>
          <p:cNvPr id="8194" name="Picture 2" descr="C:\Users\DELL\Desktop\units-and-measurement-89-638.jpg"/>
          <p:cNvPicPr>
            <a:picLocks noChangeAspect="1" noChangeArrowheads="1"/>
          </p:cNvPicPr>
          <p:nvPr/>
        </p:nvPicPr>
        <p:blipFill>
          <a:blip r:embed="rId2" cstate="print"/>
          <a:srcRect l="3605" t="14345" r="3605" b="12117"/>
          <a:stretch>
            <a:fillRect/>
          </a:stretch>
        </p:blipFill>
        <p:spPr bwMode="auto">
          <a:xfrm>
            <a:off x="533400" y="685800"/>
            <a:ext cx="8305800" cy="2667000"/>
          </a:xfrm>
          <a:prstGeom prst="rect">
            <a:avLst/>
          </a:prstGeom>
          <a:noFill/>
        </p:spPr>
      </p:pic>
      <p:pic>
        <p:nvPicPr>
          <p:cNvPr id="8195" name="Picture 3" descr="C:\Users\DELL\Desktop\units-and-measurement-90-638.jpg"/>
          <p:cNvPicPr>
            <a:picLocks noChangeAspect="1" noChangeArrowheads="1"/>
          </p:cNvPicPr>
          <p:nvPr/>
        </p:nvPicPr>
        <p:blipFill>
          <a:blip r:embed="rId3" cstate="print"/>
          <a:srcRect l="21160" r="23668" b="14345"/>
          <a:stretch>
            <a:fillRect/>
          </a:stretch>
        </p:blipFill>
        <p:spPr bwMode="auto">
          <a:xfrm>
            <a:off x="1219200" y="4328160"/>
            <a:ext cx="5791199" cy="2377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4770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When final result involves product or quotient of two observed physical quantities then error calculating formula is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When final result is equal to some power of physical quantity then error calculating formula is </a:t>
            </a:r>
            <a:endParaRPr lang="en-US" sz="2000" dirty="0"/>
          </a:p>
        </p:txBody>
      </p:sp>
      <p:pic>
        <p:nvPicPr>
          <p:cNvPr id="9218" name="Picture 2" descr="C:\Users\DELL\Desktop\units-and-measurement-91-638.jpg"/>
          <p:cNvPicPr>
            <a:picLocks noChangeAspect="1" noChangeArrowheads="1"/>
          </p:cNvPicPr>
          <p:nvPr/>
        </p:nvPicPr>
        <p:blipFill>
          <a:blip r:embed="rId2" cstate="print"/>
          <a:srcRect l="19906" r="18652" b="12117"/>
          <a:stretch>
            <a:fillRect/>
          </a:stretch>
        </p:blipFill>
        <p:spPr bwMode="auto">
          <a:xfrm>
            <a:off x="2362201" y="929640"/>
            <a:ext cx="3581400" cy="2194560"/>
          </a:xfrm>
          <a:prstGeom prst="rect">
            <a:avLst/>
          </a:prstGeom>
          <a:noFill/>
        </p:spPr>
      </p:pic>
      <p:pic>
        <p:nvPicPr>
          <p:cNvPr id="9219" name="Picture 3" descr="C:\Users\DELL\Desktop\units-and-measurement-92-638.jpg"/>
          <p:cNvPicPr>
            <a:picLocks noChangeAspect="1" noChangeArrowheads="1"/>
          </p:cNvPicPr>
          <p:nvPr/>
        </p:nvPicPr>
        <p:blipFill>
          <a:blip r:embed="rId3" cstate="print"/>
          <a:srcRect l="26019" r="25078" b="12117"/>
          <a:stretch>
            <a:fillRect/>
          </a:stretch>
        </p:blipFill>
        <p:spPr bwMode="auto">
          <a:xfrm>
            <a:off x="2438400" y="3916680"/>
            <a:ext cx="3505199" cy="256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Ncert</a:t>
            </a:r>
            <a:r>
              <a:rPr lang="en-US" dirty="0" smtClean="0"/>
              <a:t> book chapter 1</a:t>
            </a:r>
          </a:p>
          <a:p>
            <a:r>
              <a:rPr lang="en-US" dirty="0" err="1" smtClean="0"/>
              <a:t>Vedantu</a:t>
            </a:r>
            <a:r>
              <a:rPr lang="en-US" dirty="0" smtClean="0"/>
              <a:t> notes of chapter 1</a:t>
            </a:r>
          </a:p>
          <a:p>
            <a:r>
              <a:rPr lang="en-US" dirty="0" smtClean="0"/>
              <a:t>www. Images.com</a:t>
            </a:r>
          </a:p>
          <a:p>
            <a:r>
              <a:rPr lang="en-US" dirty="0" smtClean="0"/>
              <a:t>Slideshare.com</a:t>
            </a:r>
          </a:p>
          <a:p>
            <a:r>
              <a:rPr lang="en-US" dirty="0" err="1" smtClean="0"/>
              <a:t>Dinesh</a:t>
            </a:r>
            <a:r>
              <a:rPr lang="en-US" dirty="0" smtClean="0"/>
              <a:t> publications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oreign-exchange-marketfinal-pptmy-20-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959</TotalTime>
  <Words>1548</Words>
  <Application>Microsoft Office PowerPoint</Application>
  <PresentationFormat>On-screen Show (4:3)</PresentationFormat>
  <Paragraphs>143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Paper</vt:lpstr>
      <vt:lpstr>Slide 1</vt:lpstr>
      <vt:lpstr>Measurement </vt:lpstr>
      <vt:lpstr>Slide 3</vt:lpstr>
      <vt:lpstr>Need for measurement in physics</vt:lpstr>
      <vt:lpstr>Slide 5</vt:lpstr>
      <vt:lpstr>Slide 6</vt:lpstr>
      <vt:lpstr>System of units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Dimension &amp; dimensional analysis</vt:lpstr>
      <vt:lpstr>Slide 17</vt:lpstr>
      <vt:lpstr>Slide 18</vt:lpstr>
      <vt:lpstr>Types of Variables &amp; constants</vt:lpstr>
      <vt:lpstr>Uses of Dimensional analysis</vt:lpstr>
      <vt:lpstr>Slide 21</vt:lpstr>
      <vt:lpstr>Slide 22</vt:lpstr>
      <vt:lpstr>Limitations of dimensional analysis</vt:lpstr>
      <vt:lpstr>Questions for practice</vt:lpstr>
      <vt:lpstr>Slide 25</vt:lpstr>
      <vt:lpstr>Slide 26</vt:lpstr>
      <vt:lpstr>Slide 27</vt:lpstr>
      <vt:lpstr>Rounding off &amp; its rules</vt:lpstr>
      <vt:lpstr>Arithmetic operations using significant figures</vt:lpstr>
      <vt:lpstr>Errors in Measurements</vt:lpstr>
      <vt:lpstr>Slide 31</vt:lpstr>
      <vt:lpstr>Slide 32</vt:lpstr>
      <vt:lpstr>Slide 33</vt:lpstr>
      <vt:lpstr>Slide 34</vt:lpstr>
      <vt:lpstr>Slide 35</vt:lpstr>
      <vt:lpstr>Slide 36</vt:lpstr>
      <vt:lpstr>REFERENCES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79</cp:revision>
  <dcterms:created xsi:type="dcterms:W3CDTF">2020-07-28T10:46:36Z</dcterms:created>
  <dcterms:modified xsi:type="dcterms:W3CDTF">2020-08-01T15:46:21Z</dcterms:modified>
</cp:coreProperties>
</file>