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ppt/theme/themeOverride1.xml" ContentType="application/vnd.openxmlformats-officedocument.themeOverr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7" r:id="rId10"/>
    <p:sldId id="268" r:id="rId11"/>
    <p:sldId id="269" r:id="rId12"/>
    <p:sldId id="270" r:id="rId13"/>
    <p:sldId id="271" r:id="rId14"/>
    <p:sldId id="272" r:id="rId15"/>
    <p:sldId id="273" r:id="rId16"/>
    <p:sldId id="274" r:id="rId17"/>
    <p:sldId id="275" r:id="rId18"/>
    <p:sldId id="276" r:id="rId19"/>
    <p:sldId id="277" r:id="rId20"/>
    <p:sldId id="278" r:id="rId21"/>
    <p:sldId id="279" r:id="rId22"/>
    <p:sldId id="280" r:id="rId23"/>
    <p:sldId id="281" r:id="rId24"/>
    <p:sldId id="282" r:id="rId25"/>
    <p:sldId id="284" r:id="rId26"/>
    <p:sldId id="285" r:id="rId27"/>
    <p:sldId id="286" r:id="rId28"/>
    <p:sldId id="289" r:id="rId29"/>
    <p:sldId id="287" r:id="rId30"/>
    <p:sldId id="288"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autoAdjust="0"/>
    <p:restoredTop sz="94667" autoAdjust="0"/>
  </p:normalViewPr>
  <p:slideViewPr>
    <p:cSldViewPr>
      <p:cViewPr varScale="1">
        <p:scale>
          <a:sx n="75" d="100"/>
          <a:sy n="75" d="100"/>
        </p:scale>
        <p:origin x="-1014"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DCA01A2-B4E9-49EA-8F55-2A781C69C5FF}" type="datetimeFigureOut">
              <a:rPr lang="en-US" smtClean="0"/>
              <a:pPr/>
              <a:t>8/17/2020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501E3B-35EB-4108-AA05-15F1E558B6E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DCA01A2-B4E9-49EA-8F55-2A781C69C5FF}" type="datetimeFigureOut">
              <a:rPr lang="en-US" smtClean="0"/>
              <a:pPr/>
              <a:t>8/17/2020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501E3B-35EB-4108-AA05-15F1E558B6E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DCA01A2-B4E9-49EA-8F55-2A781C69C5FF}" type="datetimeFigureOut">
              <a:rPr lang="en-US" smtClean="0"/>
              <a:pPr/>
              <a:t>8/17/2020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501E3B-35EB-4108-AA05-15F1E558B6E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DCA01A2-B4E9-49EA-8F55-2A781C69C5FF}" type="datetimeFigureOut">
              <a:rPr lang="en-US" smtClean="0"/>
              <a:pPr/>
              <a:t>8/17/2020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501E3B-35EB-4108-AA05-15F1E558B6E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DCA01A2-B4E9-49EA-8F55-2A781C69C5FF}" type="datetimeFigureOut">
              <a:rPr lang="en-US" smtClean="0"/>
              <a:pPr/>
              <a:t>8/17/2020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E501E3B-35EB-4108-AA05-15F1E558B6E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DCA01A2-B4E9-49EA-8F55-2A781C69C5FF}" type="datetimeFigureOut">
              <a:rPr lang="en-US" smtClean="0"/>
              <a:pPr/>
              <a:t>8/17/2020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E501E3B-35EB-4108-AA05-15F1E558B6E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DCA01A2-B4E9-49EA-8F55-2A781C69C5FF}" type="datetimeFigureOut">
              <a:rPr lang="en-US" smtClean="0"/>
              <a:pPr/>
              <a:t>8/17/2020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E501E3B-35EB-4108-AA05-15F1E558B6E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DCA01A2-B4E9-49EA-8F55-2A781C69C5FF}" type="datetimeFigureOut">
              <a:rPr lang="en-US" smtClean="0"/>
              <a:pPr/>
              <a:t>8/17/2020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501E3B-35EB-4108-AA05-15F1E558B6E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DCA01A2-B4E9-49EA-8F55-2A781C69C5FF}" type="datetimeFigureOut">
              <a:rPr lang="en-US" smtClean="0"/>
              <a:pPr/>
              <a:t>8/17/2020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501E3B-35EB-4108-AA05-15F1E558B6E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DCA01A2-B4E9-49EA-8F55-2A781C69C5FF}" type="datetimeFigureOut">
              <a:rPr lang="en-US" smtClean="0"/>
              <a:pPr/>
              <a:t>8/17/2020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501E3B-35EB-4108-AA05-15F1E558B6E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DCA01A2-B4E9-49EA-8F55-2A781C69C5FF}" type="datetimeFigureOut">
              <a:rPr lang="en-US" smtClean="0"/>
              <a:pPr/>
              <a:t>8/17/2020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501E3B-35EB-4108-AA05-15F1E558B6E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DCA01A2-B4E9-49EA-8F55-2A781C69C5FF}" type="datetimeFigureOut">
              <a:rPr lang="en-US" smtClean="0"/>
              <a:pPr/>
              <a:t>8/17/2020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E501E3B-35EB-4108-AA05-15F1E558B6E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2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0" y="304800"/>
            <a:ext cx="4114800" cy="2133600"/>
          </a:xfrm>
        </p:spPr>
        <p:txBody>
          <a:bodyPr>
            <a:normAutofit fontScale="90000"/>
          </a:bodyPr>
          <a:lstStyle/>
          <a:p>
            <a:r>
              <a:rPr lang="en-US" dirty="0" smtClean="0">
                <a:latin typeface="Adobe Caslon Pro Bold" pitchFamily="18" charset="0"/>
              </a:rPr>
              <a:t/>
            </a:r>
            <a:br>
              <a:rPr lang="en-US" dirty="0" smtClean="0">
                <a:latin typeface="Adobe Caslon Pro Bold" pitchFamily="18" charset="0"/>
              </a:rPr>
            </a:br>
            <a:r>
              <a:rPr lang="en-US" dirty="0" smtClean="0">
                <a:latin typeface="Adobe Caslon Pro Bold" pitchFamily="18" charset="0"/>
              </a:rPr>
              <a:t/>
            </a:r>
            <a:br>
              <a:rPr lang="en-US" dirty="0" smtClean="0">
                <a:latin typeface="Adobe Caslon Pro Bold" pitchFamily="18" charset="0"/>
              </a:rPr>
            </a:br>
            <a:r>
              <a:rPr lang="en-US" dirty="0" smtClean="0">
                <a:latin typeface="Adobe Caslon Pro Bold" pitchFamily="18" charset="0"/>
              </a:rPr>
              <a:t>The </a:t>
            </a:r>
            <a:r>
              <a:rPr lang="en-US" dirty="0">
                <a:latin typeface="Adobe Caslon Pro Bold" pitchFamily="18" charset="0"/>
              </a:rPr>
              <a:t>Central Islamic</a:t>
            </a:r>
            <a:br>
              <a:rPr lang="en-US" dirty="0">
                <a:latin typeface="Adobe Caslon Pro Bold" pitchFamily="18" charset="0"/>
              </a:rPr>
            </a:br>
            <a:r>
              <a:rPr lang="en-US" dirty="0" smtClean="0">
                <a:latin typeface="Adobe Caslon Pro Bold" pitchFamily="18" charset="0"/>
              </a:rPr>
              <a:t>Lands</a:t>
            </a:r>
            <a:br>
              <a:rPr lang="en-US" dirty="0" smtClean="0">
                <a:latin typeface="Adobe Caslon Pro Bold" pitchFamily="18" charset="0"/>
              </a:rPr>
            </a:br>
            <a:endParaRPr lang="en-US" dirty="0">
              <a:latin typeface="Adobe Caslon Pro Bold" pitchFamily="18" charset="0"/>
            </a:endParaRPr>
          </a:p>
        </p:txBody>
      </p:sp>
      <p:sp>
        <p:nvSpPr>
          <p:cNvPr id="3" name="Subtitle 2"/>
          <p:cNvSpPr>
            <a:spLocks noGrp="1"/>
          </p:cNvSpPr>
          <p:nvPr>
            <p:ph type="subTitle" idx="1"/>
          </p:nvPr>
        </p:nvSpPr>
        <p:spPr>
          <a:xfrm>
            <a:off x="1371600" y="4572000"/>
            <a:ext cx="4876800" cy="1905000"/>
          </a:xfrm>
        </p:spPr>
        <p:txBody>
          <a:bodyPr>
            <a:normAutofit fontScale="92500" lnSpcReduction="10000"/>
          </a:bodyPr>
          <a:lstStyle/>
          <a:p>
            <a:r>
              <a:rPr lang="en-US" sz="2800" dirty="0" smtClean="0">
                <a:solidFill>
                  <a:schemeClr val="tx1"/>
                </a:solidFill>
                <a:latin typeface="Adobe Caslon Pro Bold" pitchFamily="18" charset="0"/>
              </a:rPr>
              <a:t>Submitted by</a:t>
            </a:r>
          </a:p>
          <a:p>
            <a:r>
              <a:rPr lang="en-US" sz="2800" dirty="0" err="1" smtClean="0">
                <a:solidFill>
                  <a:schemeClr val="tx1"/>
                </a:solidFill>
                <a:latin typeface="Adobe Caslon Pro Bold" pitchFamily="18" charset="0"/>
              </a:rPr>
              <a:t>Ms.AnupamHanda</a:t>
            </a:r>
            <a:endParaRPr lang="en-US" sz="2800" dirty="0" smtClean="0">
              <a:solidFill>
                <a:schemeClr val="tx1"/>
              </a:solidFill>
              <a:latin typeface="Adobe Caslon Pro Bold" pitchFamily="18" charset="0"/>
            </a:endParaRPr>
          </a:p>
          <a:p>
            <a:r>
              <a:rPr lang="en-US" sz="2800" dirty="0" smtClean="0">
                <a:solidFill>
                  <a:schemeClr val="tx1"/>
                </a:solidFill>
                <a:latin typeface="Adobe Caslon Pro Bold" pitchFamily="18" charset="0"/>
              </a:rPr>
              <a:t>PGT-History</a:t>
            </a:r>
          </a:p>
          <a:p>
            <a:r>
              <a:rPr lang="en-US" sz="2800" dirty="0" smtClean="0">
                <a:solidFill>
                  <a:schemeClr val="tx1"/>
                </a:solidFill>
                <a:latin typeface="Adobe Caslon Pro Bold" pitchFamily="18" charset="0"/>
              </a:rPr>
              <a:t>Air Force School </a:t>
            </a:r>
            <a:r>
              <a:rPr lang="en-US" sz="2800" dirty="0" err="1" smtClean="0">
                <a:solidFill>
                  <a:schemeClr val="tx1"/>
                </a:solidFill>
                <a:latin typeface="Adobe Caslon Pro Bold" pitchFamily="18" charset="0"/>
              </a:rPr>
              <a:t>Ambala</a:t>
            </a:r>
            <a:r>
              <a:rPr lang="en-US" sz="2800" dirty="0" smtClean="0">
                <a:solidFill>
                  <a:schemeClr val="tx1"/>
                </a:solidFill>
                <a:latin typeface="Adobe Caslon Pro Bold" pitchFamily="18" charset="0"/>
              </a:rPr>
              <a:t> </a:t>
            </a:r>
            <a:r>
              <a:rPr lang="en-US" sz="2800" dirty="0" err="1" smtClean="0">
                <a:solidFill>
                  <a:schemeClr val="tx1"/>
                </a:solidFill>
                <a:latin typeface="Adobe Caslon Pro Bold" pitchFamily="18" charset="0"/>
              </a:rPr>
              <a:t>Cantt</a:t>
            </a:r>
            <a:endParaRPr lang="en-US" sz="2800" dirty="0" smtClean="0">
              <a:solidFill>
                <a:schemeClr val="tx1"/>
              </a:solidFill>
              <a:latin typeface="Adobe Caslon Pro Bold" pitchFamily="18" charset="0"/>
            </a:endParaRPr>
          </a:p>
          <a:p>
            <a:endParaRPr lang="en-US" sz="2800" dirty="0" smtClean="0">
              <a:solidFill>
                <a:schemeClr val="tx1"/>
              </a:solidFill>
              <a:latin typeface="Adobe Caslon Pro Bold" pitchFamily="18" charset="0"/>
            </a:endParaRPr>
          </a:p>
          <a:p>
            <a:endParaRPr lang="en-US" sz="2800" dirty="0" smtClean="0">
              <a:solidFill>
                <a:schemeClr val="tx1"/>
              </a:solidFill>
              <a:latin typeface="Adobe Caslon Pro Bold" pitchFamily="18" charset="0"/>
            </a:endParaRPr>
          </a:p>
          <a:p>
            <a:endParaRPr lang="en-US" dirty="0">
              <a:solidFill>
                <a:schemeClr val="tx1"/>
              </a:solidFill>
              <a:latin typeface="Adobe Caslon Pro Bold" pitchFamily="18" charset="0"/>
            </a:endParaRPr>
          </a:p>
        </p:txBody>
      </p:sp>
      <p:pic>
        <p:nvPicPr>
          <p:cNvPr id="1026" name="Picture 2" descr="C:\Users\HCL\Desktop\index.png"/>
          <p:cNvPicPr>
            <a:picLocks noChangeAspect="1" noChangeArrowheads="1"/>
          </p:cNvPicPr>
          <p:nvPr/>
        </p:nvPicPr>
        <p:blipFill>
          <a:blip r:embed="rId2"/>
          <a:srcRect/>
          <a:stretch>
            <a:fillRect/>
          </a:stretch>
        </p:blipFill>
        <p:spPr bwMode="auto">
          <a:xfrm>
            <a:off x="2209800" y="2362200"/>
            <a:ext cx="4419600" cy="2209800"/>
          </a:xfrm>
          <a:prstGeom prst="rect">
            <a:avLst/>
          </a:prstGeom>
          <a:ln>
            <a:noFill/>
          </a:ln>
          <a:effectLst>
            <a:softEdge rad="112500"/>
          </a:effectLst>
        </p:spPr>
      </p:pic>
      <p:pic>
        <p:nvPicPr>
          <p:cNvPr id="12291" name="Picture 3" descr="C:\Users\HCL\Desktop\tumblr_mhcll6f2rR1s064dao1_500.jpg"/>
          <p:cNvPicPr>
            <a:picLocks noChangeAspect="1" noChangeArrowheads="1"/>
          </p:cNvPicPr>
          <p:nvPr/>
        </p:nvPicPr>
        <p:blipFill>
          <a:blip r:embed="rId3"/>
          <a:srcRect/>
          <a:stretch>
            <a:fillRect/>
          </a:stretch>
        </p:blipFill>
        <p:spPr bwMode="auto">
          <a:xfrm>
            <a:off x="6705600" y="304800"/>
            <a:ext cx="2209800" cy="6381750"/>
          </a:xfrm>
          <a:prstGeom prst="ellipse">
            <a:avLst/>
          </a:prstGeom>
          <a:ln>
            <a:noFill/>
          </a:ln>
          <a:effectLst>
            <a:softEdge rad="112500"/>
          </a:effectLst>
        </p:spPr>
      </p:pic>
      <p:pic>
        <p:nvPicPr>
          <p:cNvPr id="7" name="Picture 3"/>
          <p:cNvPicPr>
            <a:picLocks noChangeAspect="1" noChangeArrowheads="1"/>
          </p:cNvPicPr>
          <p:nvPr/>
        </p:nvPicPr>
        <p:blipFill>
          <a:blip r:embed="rId4" cstate="print"/>
          <a:srcRect/>
          <a:stretch>
            <a:fillRect/>
          </a:stretch>
        </p:blipFill>
        <p:spPr bwMode="auto">
          <a:xfrm>
            <a:off x="257908" y="533400"/>
            <a:ext cx="1875692" cy="2438400"/>
          </a:xfrm>
          <a:prstGeom prst="rect">
            <a:avLst/>
          </a:prstGeom>
          <a:ln/>
        </p:spPr>
        <p:style>
          <a:lnRef idx="2">
            <a:schemeClr val="accent2">
              <a:shade val="50000"/>
            </a:schemeClr>
          </a:lnRef>
          <a:fillRef idx="1">
            <a:schemeClr val="accent2"/>
          </a:fillRef>
          <a:effectRef idx="0">
            <a:schemeClr val="accent2"/>
          </a:effectRef>
          <a:fontRef idx="minor">
            <a:schemeClr val="lt1"/>
          </a:fontRef>
        </p:style>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229600" cy="715962"/>
          </a:xfrm>
        </p:spPr>
        <p:txBody>
          <a:bodyPr>
            <a:normAutofit fontScale="90000"/>
          </a:bodyPr>
          <a:lstStyle/>
          <a:p>
            <a:r>
              <a:rPr lang="en-US" dirty="0" smtClean="0">
                <a:latin typeface="Adobe Caslon Pro Bold" pitchFamily="18" charset="0"/>
              </a:rPr>
              <a:t>Introduction</a:t>
            </a:r>
            <a:endParaRPr lang="en-US" dirty="0">
              <a:latin typeface="Adobe Caslon Pro Bold" pitchFamily="18" charset="0"/>
            </a:endParaRPr>
          </a:p>
        </p:txBody>
      </p:sp>
      <p:sp>
        <p:nvSpPr>
          <p:cNvPr id="3" name="Content Placeholder 2"/>
          <p:cNvSpPr>
            <a:spLocks noGrp="1"/>
          </p:cNvSpPr>
          <p:nvPr>
            <p:ph idx="1"/>
          </p:nvPr>
        </p:nvSpPr>
        <p:spPr>
          <a:xfrm>
            <a:off x="457200" y="1219200"/>
            <a:ext cx="8229600" cy="4906963"/>
          </a:xfrm>
        </p:spPr>
        <p:txBody>
          <a:bodyPr>
            <a:normAutofit fontScale="85000" lnSpcReduction="10000"/>
          </a:bodyPr>
          <a:lstStyle/>
          <a:p>
            <a:pPr algn="just"/>
            <a:r>
              <a:rPr lang="en-US" b="1" i="1" dirty="0" smtClean="0">
                <a:latin typeface="Adobe Caslon Pro Bold" pitchFamily="18" charset="0"/>
              </a:rPr>
              <a:t>As we enter </a:t>
            </a:r>
            <a:r>
              <a:rPr lang="en-US" b="1" i="1" dirty="0">
                <a:latin typeface="Adobe Caslon Pro Bold" pitchFamily="18" charset="0"/>
              </a:rPr>
              <a:t>the twenty-first century, there are over 1 </a:t>
            </a:r>
            <a:r>
              <a:rPr lang="en-US" b="1" i="1" dirty="0" smtClean="0">
                <a:latin typeface="Adobe Caslon Pro Bold" pitchFamily="18" charset="0"/>
              </a:rPr>
              <a:t>billion Muslims </a:t>
            </a:r>
            <a:r>
              <a:rPr lang="en-US" b="1" i="1" dirty="0">
                <a:latin typeface="Adobe Caslon Pro Bold" pitchFamily="18" charset="0"/>
              </a:rPr>
              <a:t>living in all parts of the world. They are </a:t>
            </a:r>
            <a:r>
              <a:rPr lang="en-US" b="1" i="1" dirty="0" smtClean="0">
                <a:latin typeface="Adobe Caslon Pro Bold" pitchFamily="18" charset="0"/>
              </a:rPr>
              <a:t>citizens of </a:t>
            </a:r>
            <a:r>
              <a:rPr lang="en-US" b="1" i="1" dirty="0">
                <a:latin typeface="Adobe Caslon Pro Bold" pitchFamily="18" charset="0"/>
              </a:rPr>
              <a:t>different nations, speak different languages, and </a:t>
            </a:r>
            <a:r>
              <a:rPr lang="en-US" b="1" i="1" dirty="0" smtClean="0">
                <a:latin typeface="Adobe Caslon Pro Bold" pitchFamily="18" charset="0"/>
              </a:rPr>
              <a:t>dress differently.</a:t>
            </a:r>
          </a:p>
          <a:p>
            <a:pPr algn="just"/>
            <a:r>
              <a:rPr lang="en-US" b="1" i="1" dirty="0">
                <a:latin typeface="Adobe Caslon Pro Bold" pitchFamily="18" charset="0"/>
              </a:rPr>
              <a:t>The term Islamic is used here not only </a:t>
            </a:r>
            <a:r>
              <a:rPr lang="en-US" b="1" i="1" dirty="0" smtClean="0">
                <a:latin typeface="Adobe Caslon Pro Bold" pitchFamily="18" charset="0"/>
              </a:rPr>
              <a:t>in its </a:t>
            </a:r>
            <a:r>
              <a:rPr lang="en-US" b="1" i="1" dirty="0">
                <a:latin typeface="Adobe Caslon Pro Bold" pitchFamily="18" charset="0"/>
              </a:rPr>
              <a:t>purely religious sense but also for the overall society </a:t>
            </a:r>
            <a:r>
              <a:rPr lang="en-US" b="1" i="1" dirty="0" smtClean="0">
                <a:latin typeface="Adobe Caslon Pro Bold" pitchFamily="18" charset="0"/>
              </a:rPr>
              <a:t>and culture </a:t>
            </a:r>
            <a:r>
              <a:rPr lang="en-US" b="1" i="1" dirty="0">
                <a:latin typeface="Adobe Caslon Pro Bold" pitchFamily="18" charset="0"/>
              </a:rPr>
              <a:t>historically associated with Islam. In this society </a:t>
            </a:r>
            <a:r>
              <a:rPr lang="en-US" b="1" i="1" dirty="0" smtClean="0">
                <a:latin typeface="Adobe Caslon Pro Bold" pitchFamily="18" charset="0"/>
              </a:rPr>
              <a:t>not everything </a:t>
            </a:r>
            <a:r>
              <a:rPr lang="en-US" b="1" i="1" dirty="0">
                <a:latin typeface="Adobe Caslon Pro Bold" pitchFamily="18" charset="0"/>
              </a:rPr>
              <a:t>that was happening originated directly </a:t>
            </a:r>
            <a:r>
              <a:rPr lang="en-US" b="1" i="1" dirty="0" smtClean="0">
                <a:latin typeface="Adobe Caslon Pro Bold" pitchFamily="18" charset="0"/>
              </a:rPr>
              <a:t>from religion</a:t>
            </a:r>
            <a:r>
              <a:rPr lang="en-US" b="1" i="1" dirty="0">
                <a:latin typeface="Adobe Caslon Pro Bold" pitchFamily="18" charset="0"/>
              </a:rPr>
              <a:t>, but it took place in a society where Muslims </a:t>
            </a:r>
            <a:r>
              <a:rPr lang="en-US" b="1" i="1" dirty="0" smtClean="0">
                <a:latin typeface="Adobe Caslon Pro Bold" pitchFamily="18" charset="0"/>
              </a:rPr>
              <a:t>and their </a:t>
            </a:r>
            <a:r>
              <a:rPr lang="en-US" b="1" i="1" dirty="0">
                <a:latin typeface="Adobe Caslon Pro Bold" pitchFamily="18" charset="0"/>
              </a:rPr>
              <a:t>faith were </a:t>
            </a:r>
            <a:r>
              <a:rPr lang="en-US" b="1" i="1" dirty="0" smtClean="0">
                <a:latin typeface="Adobe Caslon Pro Bold" pitchFamily="18" charset="0"/>
              </a:rPr>
              <a:t>recognized </a:t>
            </a:r>
            <a:r>
              <a:rPr lang="en-US" b="1" i="1" dirty="0">
                <a:latin typeface="Adobe Caslon Pro Bold" pitchFamily="18" charset="0"/>
              </a:rPr>
              <a:t>as socially dominant. </a:t>
            </a:r>
            <a:r>
              <a:rPr lang="en-US" b="1" i="1" dirty="0" smtClean="0">
                <a:latin typeface="Adobe Caslon Pro Bold" pitchFamily="18" charset="0"/>
              </a:rPr>
              <a:t>Non-Muslims always </a:t>
            </a:r>
            <a:r>
              <a:rPr lang="en-US" b="1" i="1" dirty="0">
                <a:latin typeface="Adobe Caslon Pro Bold" pitchFamily="18" charset="0"/>
              </a:rPr>
              <a:t>formed an integral, if subordinate, part of this </a:t>
            </a:r>
            <a:r>
              <a:rPr lang="en-US" b="1" i="1" dirty="0" smtClean="0">
                <a:latin typeface="Adobe Caslon Pro Bold" pitchFamily="18" charset="0"/>
              </a:rPr>
              <a:t>society as </a:t>
            </a:r>
            <a:r>
              <a:rPr lang="en-US" b="1" i="1" dirty="0">
                <a:latin typeface="Adobe Caslon Pro Bold" pitchFamily="18" charset="0"/>
              </a:rPr>
              <a:t>did Jews in Christendom.</a:t>
            </a:r>
            <a:endParaRPr lang="en-US" b="1" dirty="0">
              <a:latin typeface="Adobe Caslon Pro Bold"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smtClean="0">
                <a:latin typeface="Adobe Caslon Pro Bold" pitchFamily="18" charset="0"/>
              </a:rPr>
              <a:t>Sources</a:t>
            </a:r>
            <a:endParaRPr lang="en-US" dirty="0">
              <a:latin typeface="Adobe Caslon Pro Bold" pitchFamily="18" charset="0"/>
            </a:endParaRPr>
          </a:p>
        </p:txBody>
      </p:sp>
      <p:sp>
        <p:nvSpPr>
          <p:cNvPr id="3" name="Content Placeholder 2"/>
          <p:cNvSpPr>
            <a:spLocks noGrp="1"/>
          </p:cNvSpPr>
          <p:nvPr>
            <p:ph sz="half" idx="1"/>
          </p:nvPr>
        </p:nvSpPr>
        <p:spPr>
          <a:xfrm>
            <a:off x="457200" y="990600"/>
            <a:ext cx="4038600" cy="5410200"/>
          </a:xfrm>
        </p:spPr>
        <p:txBody>
          <a:bodyPr>
            <a:noAutofit/>
          </a:bodyPr>
          <a:lstStyle/>
          <a:p>
            <a:pPr algn="just"/>
            <a:r>
              <a:rPr lang="en-US" sz="2700" b="1" i="1" dirty="0">
                <a:latin typeface="Adobe Caslon Pro Bold" pitchFamily="18" charset="0"/>
              </a:rPr>
              <a:t>Our understanding of the history of the central Islamic lands between 600 and 1200 is based on chronicles or </a:t>
            </a:r>
            <a:r>
              <a:rPr lang="en-US" sz="2700" b="1" i="1" dirty="0" err="1">
                <a:solidFill>
                  <a:srgbClr val="FF0000"/>
                </a:solidFill>
                <a:latin typeface="Adobe Caslon Pro Bold" pitchFamily="18" charset="0"/>
              </a:rPr>
              <a:t>tawarikh</a:t>
            </a:r>
            <a:r>
              <a:rPr lang="en-US" sz="2700" b="1" i="1" dirty="0">
                <a:solidFill>
                  <a:srgbClr val="FF0000"/>
                </a:solidFill>
                <a:latin typeface="Adobe Caslon Pro Bold" pitchFamily="18" charset="0"/>
              </a:rPr>
              <a:t> </a:t>
            </a:r>
            <a:r>
              <a:rPr lang="en-US" sz="2700" b="1" i="1" dirty="0">
                <a:latin typeface="Adobe Caslon Pro Bold" pitchFamily="18" charset="0"/>
              </a:rPr>
              <a:t>(which narrate events in order of time) and semi-historical , such as </a:t>
            </a:r>
            <a:r>
              <a:rPr lang="en-US" sz="2700" b="1" i="1" dirty="0">
                <a:solidFill>
                  <a:srgbClr val="FF0000"/>
                </a:solidFill>
                <a:latin typeface="Adobe Caslon Pro Bold" pitchFamily="18" charset="0"/>
              </a:rPr>
              <a:t>biographies (</a:t>
            </a:r>
            <a:r>
              <a:rPr lang="en-US" sz="2700" b="1" i="1" dirty="0" err="1">
                <a:solidFill>
                  <a:srgbClr val="FF0000"/>
                </a:solidFill>
                <a:latin typeface="Adobe Caslon Pro Bold" pitchFamily="18" charset="0"/>
              </a:rPr>
              <a:t>sira</a:t>
            </a:r>
            <a:r>
              <a:rPr lang="en-US" sz="2700" b="1" i="1" dirty="0">
                <a:latin typeface="Adobe Caslon Pro Bold" pitchFamily="18" charset="0"/>
              </a:rPr>
              <a:t>), records of the sayings and doings of the </a:t>
            </a:r>
            <a:r>
              <a:rPr lang="en-US" sz="2700" b="1" i="1" dirty="0">
                <a:solidFill>
                  <a:srgbClr val="FF0000"/>
                </a:solidFill>
                <a:latin typeface="Adobe Caslon Pro Bold" pitchFamily="18" charset="0"/>
              </a:rPr>
              <a:t>Prophet</a:t>
            </a:r>
            <a:r>
              <a:rPr lang="en-US" sz="2700" b="1" i="1" dirty="0">
                <a:latin typeface="Adobe Caslon Pro Bold" pitchFamily="18" charset="0"/>
              </a:rPr>
              <a:t> </a:t>
            </a:r>
            <a:r>
              <a:rPr lang="en-US" sz="2700" b="1" i="1" dirty="0">
                <a:solidFill>
                  <a:srgbClr val="FF0000"/>
                </a:solidFill>
                <a:latin typeface="Adobe Caslon Pro Bold" pitchFamily="18" charset="0"/>
              </a:rPr>
              <a:t>(</a:t>
            </a:r>
            <a:r>
              <a:rPr lang="en-US" sz="2700" b="1" i="1" dirty="0" err="1">
                <a:solidFill>
                  <a:srgbClr val="FF0000"/>
                </a:solidFill>
                <a:latin typeface="Adobe Caslon Pro Bold" pitchFamily="18" charset="0"/>
              </a:rPr>
              <a:t>hadith</a:t>
            </a:r>
            <a:r>
              <a:rPr lang="en-US" sz="2700" b="1" i="1" dirty="0">
                <a:solidFill>
                  <a:srgbClr val="FF0000"/>
                </a:solidFill>
                <a:latin typeface="Adobe Caslon Pro Bold" pitchFamily="18" charset="0"/>
              </a:rPr>
              <a:t>) </a:t>
            </a:r>
            <a:r>
              <a:rPr lang="en-US" sz="2700" b="1" i="1" dirty="0">
                <a:latin typeface="Adobe Caslon Pro Bold" pitchFamily="18" charset="0"/>
              </a:rPr>
              <a:t>and commentaries on the </a:t>
            </a:r>
            <a:r>
              <a:rPr lang="en-US" sz="2700" b="1" i="1" dirty="0">
                <a:solidFill>
                  <a:srgbClr val="FF0000"/>
                </a:solidFill>
                <a:latin typeface="Adobe Caslon Pro Bold" pitchFamily="18" charset="0"/>
              </a:rPr>
              <a:t>Quran (</a:t>
            </a:r>
            <a:r>
              <a:rPr lang="en-US" sz="2700" b="1" i="1" dirty="0" err="1">
                <a:solidFill>
                  <a:srgbClr val="FF0000"/>
                </a:solidFill>
                <a:latin typeface="Adobe Caslon Pro Bold" pitchFamily="18" charset="0"/>
              </a:rPr>
              <a:t>tafsir</a:t>
            </a:r>
            <a:r>
              <a:rPr lang="en-US" sz="2700" b="1" i="1" dirty="0">
                <a:solidFill>
                  <a:srgbClr val="FF0000"/>
                </a:solidFill>
                <a:latin typeface="Adobe Caslon Pro Bold" pitchFamily="18" charset="0"/>
              </a:rPr>
              <a:t>).</a:t>
            </a:r>
          </a:p>
        </p:txBody>
      </p:sp>
      <p:pic>
        <p:nvPicPr>
          <p:cNvPr id="2051" name="Picture 3" descr="C:\Users\HCL\Desktop\Abbasid_Koran_folio_from_Egypt.jpg"/>
          <p:cNvPicPr>
            <a:picLocks noGrp="1" noChangeAspect="1" noChangeArrowheads="1"/>
          </p:cNvPicPr>
          <p:nvPr>
            <p:ph sz="half" idx="2"/>
          </p:nvPr>
        </p:nvPicPr>
        <p:blipFill>
          <a:blip r:embed="rId2" cstate="print"/>
          <a:srcRect/>
          <a:stretch>
            <a:fillRect/>
          </a:stretch>
        </p:blipFill>
        <p:spPr bwMode="auto">
          <a:xfrm>
            <a:off x="4648200" y="838200"/>
            <a:ext cx="4191000" cy="563880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228600"/>
            <a:ext cx="8153400" cy="5897563"/>
          </a:xfrm>
        </p:spPr>
        <p:txBody>
          <a:bodyPr>
            <a:normAutofit/>
          </a:bodyPr>
          <a:lstStyle/>
          <a:p>
            <a:pPr algn="just"/>
            <a:r>
              <a:rPr lang="en-US" sz="2700" b="1" i="1" dirty="0">
                <a:latin typeface="Adobe Caslon Pro Bold" pitchFamily="18" charset="0"/>
              </a:rPr>
              <a:t>The authenticity of each report (</a:t>
            </a:r>
            <a:r>
              <a:rPr lang="en-US" sz="2700" b="1" i="1" dirty="0" err="1">
                <a:latin typeface="Adobe Caslon Pro Bold" pitchFamily="18" charset="0"/>
              </a:rPr>
              <a:t>khabar</a:t>
            </a:r>
            <a:r>
              <a:rPr lang="en-US" sz="2700" b="1" i="1" dirty="0">
                <a:latin typeface="Adobe Caslon Pro Bold" pitchFamily="18" charset="0"/>
              </a:rPr>
              <a:t>) was tested by a critical method which traced the chain of transmission (</a:t>
            </a:r>
            <a:r>
              <a:rPr lang="en-US" sz="2700" b="1" i="1" dirty="0" err="1">
                <a:latin typeface="Adobe Caslon Pro Bold" pitchFamily="18" charset="0"/>
              </a:rPr>
              <a:t>isnad</a:t>
            </a:r>
            <a:r>
              <a:rPr lang="en-US" sz="2700" b="1" i="1" dirty="0">
                <a:latin typeface="Adobe Caslon Pro Bold" pitchFamily="18" charset="0"/>
              </a:rPr>
              <a:t>)and established the reliability of the </a:t>
            </a:r>
            <a:r>
              <a:rPr lang="en-US" sz="2700" b="1" i="1" dirty="0" smtClean="0">
                <a:latin typeface="Adobe Caslon Pro Bold" pitchFamily="18" charset="0"/>
              </a:rPr>
              <a:t>narrator.</a:t>
            </a:r>
          </a:p>
          <a:p>
            <a:pPr algn="just"/>
            <a:r>
              <a:rPr lang="en-US" sz="2700" b="1" i="1" dirty="0">
                <a:latin typeface="Adobe Caslon Pro Bold" pitchFamily="18" charset="0"/>
              </a:rPr>
              <a:t>Most of the chronicles and semi-historical works are in Arabic, the best being the </a:t>
            </a:r>
            <a:r>
              <a:rPr lang="en-US" sz="2700" b="1" i="1" dirty="0" err="1">
                <a:solidFill>
                  <a:srgbClr val="FF0000"/>
                </a:solidFill>
                <a:latin typeface="Adobe Caslon Pro Bold" pitchFamily="18" charset="0"/>
              </a:rPr>
              <a:t>Tarikh</a:t>
            </a:r>
            <a:r>
              <a:rPr lang="en-US" sz="2700" b="1" i="1" dirty="0">
                <a:solidFill>
                  <a:srgbClr val="FF0000"/>
                </a:solidFill>
                <a:latin typeface="Adobe Caslon Pro Bold" pitchFamily="18" charset="0"/>
              </a:rPr>
              <a:t> of </a:t>
            </a:r>
            <a:r>
              <a:rPr lang="en-US" sz="2700" b="1" i="1" dirty="0" err="1">
                <a:solidFill>
                  <a:srgbClr val="FF0000"/>
                </a:solidFill>
                <a:latin typeface="Adobe Caslon Pro Bold" pitchFamily="18" charset="0"/>
              </a:rPr>
              <a:t>Tabari</a:t>
            </a:r>
            <a:r>
              <a:rPr lang="en-US" sz="2700" b="1" i="1" dirty="0">
                <a:solidFill>
                  <a:srgbClr val="FF0000"/>
                </a:solidFill>
                <a:latin typeface="Adobe Caslon Pro Bold" pitchFamily="18" charset="0"/>
              </a:rPr>
              <a:t> </a:t>
            </a:r>
            <a:r>
              <a:rPr lang="en-US" sz="2700" b="1" i="1" dirty="0">
                <a:latin typeface="Adobe Caslon Pro Bold" pitchFamily="18" charset="0"/>
              </a:rPr>
              <a:t>(d. </a:t>
            </a:r>
            <a:r>
              <a:rPr lang="en-US" sz="2700" b="1" i="1" dirty="0" smtClean="0">
                <a:latin typeface="Adobe Caslon Pro Bold" pitchFamily="18" charset="0"/>
              </a:rPr>
              <a:t>923)has </a:t>
            </a:r>
            <a:r>
              <a:rPr lang="en-US" sz="2700" b="1" i="1" dirty="0">
                <a:latin typeface="Adobe Caslon Pro Bold" pitchFamily="18" charset="0"/>
              </a:rPr>
              <a:t>been </a:t>
            </a:r>
            <a:r>
              <a:rPr lang="en-US" sz="2700" b="1" i="1" dirty="0" smtClean="0">
                <a:latin typeface="Adobe Caslon Pro Bold" pitchFamily="18" charset="0"/>
              </a:rPr>
              <a:t>they </a:t>
            </a:r>
            <a:r>
              <a:rPr lang="en-US" sz="2700" b="1" i="1" dirty="0" err="1" smtClean="0">
                <a:latin typeface="Adobe Caslon Pro Bold" pitchFamily="18" charset="0"/>
              </a:rPr>
              <a:t>aretranslated</a:t>
            </a:r>
            <a:r>
              <a:rPr lang="en-US" sz="2700" b="1" i="1" dirty="0" smtClean="0">
                <a:latin typeface="Adobe Caslon Pro Bold" pitchFamily="18" charset="0"/>
              </a:rPr>
              <a:t> into English in 38 volumes. Persian   chronicles are few but  </a:t>
            </a:r>
            <a:r>
              <a:rPr lang="en-US" sz="2700" b="1" i="1" dirty="0">
                <a:latin typeface="Adobe Caslon Pro Bold" pitchFamily="18" charset="0"/>
              </a:rPr>
              <a:t>quite detailed in </a:t>
            </a:r>
            <a:r>
              <a:rPr lang="en-US" sz="2700" b="1" i="1" dirty="0" smtClean="0">
                <a:latin typeface="Adobe Caslon Pro Bold" pitchFamily="18" charset="0"/>
              </a:rPr>
              <a:t>their of </a:t>
            </a:r>
            <a:r>
              <a:rPr lang="en-US" sz="2700" b="1" i="1" dirty="0">
                <a:latin typeface="Adobe Caslon Pro Bold" pitchFamily="18" charset="0"/>
              </a:rPr>
              <a:t>Iran and Central Asia. Christian chronicles, written </a:t>
            </a:r>
            <a:r>
              <a:rPr lang="en-US" sz="2700" b="1" i="1" dirty="0" err="1" smtClean="0">
                <a:solidFill>
                  <a:srgbClr val="FF0000"/>
                </a:solidFill>
                <a:latin typeface="Adobe Caslon Pro Bold" pitchFamily="18" charset="0"/>
              </a:rPr>
              <a:t>Syriac</a:t>
            </a:r>
            <a:r>
              <a:rPr lang="en-US" sz="2700" b="1" i="1" dirty="0" smtClean="0">
                <a:latin typeface="Adobe Caslon Pro Bold" pitchFamily="18" charset="0"/>
              </a:rPr>
              <a:t> </a:t>
            </a:r>
            <a:r>
              <a:rPr lang="en-US" sz="2700" b="1" i="1" dirty="0">
                <a:latin typeface="Adobe Caslon Pro Bold" pitchFamily="18" charset="0"/>
              </a:rPr>
              <a:t>(a dialect of Aramaic*), are fewer but they </a:t>
            </a:r>
            <a:r>
              <a:rPr lang="en-US" sz="2700" b="1" i="1" dirty="0" smtClean="0">
                <a:latin typeface="Adobe Caslon Pro Bold" pitchFamily="18" charset="0"/>
              </a:rPr>
              <a:t>thro  interesting </a:t>
            </a:r>
            <a:r>
              <a:rPr lang="en-US" sz="2700" b="1" i="1" dirty="0">
                <a:latin typeface="Adobe Caslon Pro Bold" pitchFamily="18" charset="0"/>
              </a:rPr>
              <a:t>light on the history of early </a:t>
            </a:r>
            <a:r>
              <a:rPr lang="en-US" sz="2700" b="1" i="1" dirty="0" smtClean="0">
                <a:latin typeface="Adobe Caslon Pro Bold" pitchFamily="18" charset="0"/>
              </a:rPr>
              <a:t>Islam.</a:t>
            </a:r>
          </a:p>
          <a:p>
            <a:r>
              <a:rPr lang="en-US" sz="2700" b="1" i="1" dirty="0">
                <a:latin typeface="Adobe Caslon Pro Bold" pitchFamily="18" charset="0"/>
              </a:rPr>
              <a:t>Documentary evidence (fragmentary pieces of </a:t>
            </a:r>
            <a:r>
              <a:rPr lang="en-US" sz="2700" b="1" i="1" dirty="0" smtClean="0">
                <a:latin typeface="Adobe Caslon Pro Bold" pitchFamily="18" charset="0"/>
              </a:rPr>
              <a:t>writing,</a:t>
            </a:r>
          </a:p>
          <a:p>
            <a:pPr>
              <a:buNone/>
            </a:pPr>
            <a:r>
              <a:rPr lang="en-US" sz="2700" b="1" i="1" dirty="0" smtClean="0">
                <a:latin typeface="Adobe Caslon Pro Bold" pitchFamily="18" charset="0"/>
              </a:rPr>
              <a:t>    such as official orders or private correspondence) is the most </a:t>
            </a:r>
            <a:r>
              <a:rPr lang="en-US" sz="2700" b="1" i="1" dirty="0">
                <a:latin typeface="Adobe Caslon Pro Bold" pitchFamily="18" charset="0"/>
              </a:rPr>
              <a:t>valuable for writing </a:t>
            </a:r>
            <a:r>
              <a:rPr lang="en-US" sz="2700" b="1" i="1" dirty="0" smtClean="0">
                <a:latin typeface="Adobe Caslon Pro Bold" pitchFamily="18" charset="0"/>
              </a:rPr>
              <a:t>histories.</a:t>
            </a:r>
            <a:endParaRPr lang="en-US" sz="2700" b="1" i="1" dirty="0">
              <a:latin typeface="Adobe Caslon Pro Bold"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5897563"/>
          </a:xfrm>
        </p:spPr>
        <p:txBody>
          <a:bodyPr>
            <a:normAutofit/>
          </a:bodyPr>
          <a:lstStyle/>
          <a:p>
            <a:pPr algn="just"/>
            <a:r>
              <a:rPr lang="en-US" sz="2700" b="1" i="1" dirty="0">
                <a:latin typeface="Adobe Caslon Pro Bold" pitchFamily="18" charset="0"/>
              </a:rPr>
              <a:t>Proper histories of Islam began to be written in the nineteenth century by university professors in Germany and the Netherlands. Colonial interests in the Middle East and North Africa encouraged French and British researchers to study Islam as well. </a:t>
            </a:r>
            <a:endParaRPr lang="en-US" sz="2700" b="1" i="1" dirty="0" smtClean="0">
              <a:latin typeface="Adobe Caslon Pro Bold" pitchFamily="18" charset="0"/>
            </a:endParaRPr>
          </a:p>
          <a:p>
            <a:pPr algn="just"/>
            <a:r>
              <a:rPr lang="en-US" sz="2700" b="1" i="1" dirty="0" smtClean="0">
                <a:latin typeface="Adobe Caslon Pro Bold" pitchFamily="18" charset="0"/>
              </a:rPr>
              <a:t>Christian </a:t>
            </a:r>
            <a:r>
              <a:rPr lang="en-US" sz="2700" b="1" i="1" dirty="0">
                <a:latin typeface="Adobe Caslon Pro Bold" pitchFamily="18" charset="0"/>
              </a:rPr>
              <a:t>priests too paid close attention the history of Islam and produced some good work, although their interest was mainly to compare Islam with Christianity.</a:t>
            </a:r>
          </a:p>
        </p:txBody>
      </p:sp>
      <p:pic>
        <p:nvPicPr>
          <p:cNvPr id="3074" name="Picture 2" descr="C:\Users\HCL\Desktop\images.jpg"/>
          <p:cNvPicPr>
            <a:picLocks noChangeAspect="1" noChangeArrowheads="1"/>
          </p:cNvPicPr>
          <p:nvPr/>
        </p:nvPicPr>
        <p:blipFill>
          <a:blip r:embed="rId2"/>
          <a:srcRect/>
          <a:stretch>
            <a:fillRect/>
          </a:stretch>
        </p:blipFill>
        <p:spPr bwMode="auto">
          <a:xfrm>
            <a:off x="2286000" y="3886200"/>
            <a:ext cx="4267200" cy="220980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304800"/>
            <a:ext cx="4953000" cy="5821363"/>
          </a:xfrm>
        </p:spPr>
        <p:txBody>
          <a:bodyPr>
            <a:normAutofit fontScale="92500" lnSpcReduction="20000"/>
          </a:bodyPr>
          <a:lstStyle/>
          <a:p>
            <a:pPr algn="just"/>
            <a:r>
              <a:rPr lang="en-US" sz="2900" b="1" i="1" dirty="0" err="1">
                <a:solidFill>
                  <a:srgbClr val="FF0000"/>
                </a:solidFill>
                <a:latin typeface="Adobe Caslon Pro Bold" pitchFamily="18" charset="0"/>
              </a:rPr>
              <a:t>Ignaz</a:t>
            </a:r>
            <a:r>
              <a:rPr lang="en-US" sz="2900" b="1" i="1" dirty="0">
                <a:solidFill>
                  <a:srgbClr val="FF0000"/>
                </a:solidFill>
                <a:latin typeface="Adobe Caslon Pro Bold" pitchFamily="18" charset="0"/>
              </a:rPr>
              <a:t> </a:t>
            </a:r>
            <a:r>
              <a:rPr lang="en-US" sz="2900" b="1" i="1" dirty="0" err="1">
                <a:solidFill>
                  <a:srgbClr val="FF0000"/>
                </a:solidFill>
                <a:latin typeface="Adobe Caslon Pro Bold" pitchFamily="18" charset="0"/>
              </a:rPr>
              <a:t>Goldziher</a:t>
            </a:r>
            <a:r>
              <a:rPr lang="en-US" sz="2900" b="1" i="1" dirty="0">
                <a:solidFill>
                  <a:srgbClr val="FF0000"/>
                </a:solidFill>
                <a:latin typeface="Adobe Caslon Pro Bold" pitchFamily="18" charset="0"/>
              </a:rPr>
              <a:t> </a:t>
            </a:r>
            <a:r>
              <a:rPr lang="en-US" sz="2900" b="1" i="1" dirty="0">
                <a:latin typeface="Adobe Caslon Pro Bold" pitchFamily="18" charset="0"/>
              </a:rPr>
              <a:t>was a Hungarian Jew who studied at the Islamic college </a:t>
            </a:r>
            <a:r>
              <a:rPr lang="en-US" sz="2900" b="1" i="1" dirty="0">
                <a:solidFill>
                  <a:srgbClr val="FF0000"/>
                </a:solidFill>
                <a:latin typeface="Adobe Caslon Pro Bold" pitchFamily="18" charset="0"/>
              </a:rPr>
              <a:t>(al-</a:t>
            </a:r>
            <a:r>
              <a:rPr lang="en-US" sz="2900" b="1" i="1" dirty="0" err="1">
                <a:solidFill>
                  <a:srgbClr val="FF0000"/>
                </a:solidFill>
                <a:latin typeface="Adobe Caslon Pro Bold" pitchFamily="18" charset="0"/>
              </a:rPr>
              <a:t>Azhar</a:t>
            </a:r>
            <a:r>
              <a:rPr lang="en-US" sz="2900" b="1" i="1" dirty="0">
                <a:solidFill>
                  <a:srgbClr val="FF0000"/>
                </a:solidFill>
                <a:latin typeface="Adobe Caslon Pro Bold" pitchFamily="18" charset="0"/>
              </a:rPr>
              <a:t>)</a:t>
            </a:r>
            <a:r>
              <a:rPr lang="en-US" sz="2900" b="1" i="1" dirty="0">
                <a:latin typeface="Adobe Caslon Pro Bold" pitchFamily="18" charset="0"/>
              </a:rPr>
              <a:t> in Cairo and produced path-breaking studies in German of Islamic law and theology. Twentieth-century historians of Islam have largely followed the interests </a:t>
            </a:r>
            <a:r>
              <a:rPr lang="en-US" sz="2900" b="1" i="1" dirty="0" smtClean="0">
                <a:latin typeface="Adobe Caslon Pro Bold" pitchFamily="18" charset="0"/>
              </a:rPr>
              <a:t>and </a:t>
            </a:r>
            <a:r>
              <a:rPr lang="en-US" sz="2900" b="1" i="1" dirty="0">
                <a:latin typeface="Adobe Caslon Pro Bold" pitchFamily="18" charset="0"/>
              </a:rPr>
              <a:t>methods of </a:t>
            </a:r>
            <a:r>
              <a:rPr lang="en-US" sz="2900" b="1" i="1" dirty="0" err="1">
                <a:latin typeface="Adobe Caslon Pro Bold" pitchFamily="18" charset="0"/>
              </a:rPr>
              <a:t>Orientalists</a:t>
            </a:r>
            <a:r>
              <a:rPr lang="en-US" sz="2900" b="1" i="1" dirty="0">
                <a:latin typeface="Adobe Caslon Pro Bold" pitchFamily="18" charset="0"/>
              </a:rPr>
              <a:t>. </a:t>
            </a:r>
            <a:endParaRPr lang="en-US" sz="2900" b="1" i="1" dirty="0" smtClean="0">
              <a:latin typeface="Adobe Caslon Pro Bold" pitchFamily="18" charset="0"/>
            </a:endParaRPr>
          </a:p>
          <a:p>
            <a:pPr algn="just"/>
            <a:r>
              <a:rPr lang="en-US" sz="2900" b="1" i="1" dirty="0" smtClean="0">
                <a:latin typeface="Adobe Caslon Pro Bold" pitchFamily="18" charset="0"/>
              </a:rPr>
              <a:t>They </a:t>
            </a:r>
            <a:r>
              <a:rPr lang="en-US" sz="2900" b="1" i="1" dirty="0">
                <a:latin typeface="Adobe Caslon Pro Bold" pitchFamily="18" charset="0"/>
              </a:rPr>
              <a:t>have widened the scope of Islamic history by including new topics, and by using allied disciplines, such as economics, anthropology and statistics, have </a:t>
            </a:r>
            <a:r>
              <a:rPr lang="en-US" sz="2900" b="1" i="1" dirty="0" err="1" smtClean="0">
                <a:latin typeface="Adobe Caslon Pro Bold" pitchFamily="18" charset="0"/>
              </a:rPr>
              <a:t>refaspects</a:t>
            </a:r>
            <a:r>
              <a:rPr lang="en-US" sz="2900" b="1" i="1" dirty="0" smtClean="0">
                <a:latin typeface="Adobe Caslon Pro Bold" pitchFamily="18" charset="0"/>
              </a:rPr>
              <a:t> </a:t>
            </a:r>
            <a:r>
              <a:rPr lang="en-US" sz="2900" b="1" i="1" dirty="0">
                <a:latin typeface="Adobe Caslon Pro Bold" pitchFamily="18" charset="0"/>
              </a:rPr>
              <a:t>of Orientalist studies</a:t>
            </a:r>
            <a:r>
              <a:rPr lang="en-US" dirty="0"/>
              <a:t>.</a:t>
            </a:r>
          </a:p>
        </p:txBody>
      </p:sp>
      <p:pic>
        <p:nvPicPr>
          <p:cNvPr id="4098" name="Picture 2" descr="C:\Users\HCL\Desktop\220px-Goldziher.JPG"/>
          <p:cNvPicPr>
            <a:picLocks noGrp="1" noChangeAspect="1" noChangeArrowheads="1"/>
          </p:cNvPicPr>
          <p:nvPr>
            <p:ph sz="half" idx="2"/>
          </p:nvPr>
        </p:nvPicPr>
        <p:blipFill>
          <a:blip r:embed="rId2"/>
          <a:srcRect/>
          <a:stretch>
            <a:fillRect/>
          </a:stretch>
        </p:blipFill>
        <p:spPr bwMode="auto">
          <a:xfrm>
            <a:off x="5486400" y="381000"/>
            <a:ext cx="3352800" cy="5943600"/>
          </a:xfrm>
          <a:prstGeom prst="rect">
            <a:avLst/>
          </a:prstGeom>
          <a:noFill/>
        </p:spPr>
      </p:pic>
      <p:cxnSp>
        <p:nvCxnSpPr>
          <p:cNvPr id="6" name="Elbow Connector 5"/>
          <p:cNvCxnSpPr/>
          <p:nvPr/>
        </p:nvCxnSpPr>
        <p:spPr>
          <a:xfrm flipV="1">
            <a:off x="4343400" y="304800"/>
            <a:ext cx="2286000" cy="304800"/>
          </a:xfrm>
          <a:prstGeom prst="bentConnector3">
            <a:avLst>
              <a:gd name="adj1" fmla="val 50000"/>
            </a:avLst>
          </a:prstGeom>
          <a:ln>
            <a:tailEnd type="arrow"/>
          </a:ln>
        </p:spPr>
        <p:style>
          <a:lnRef idx="2">
            <a:schemeClr val="accent3"/>
          </a:lnRef>
          <a:fillRef idx="0">
            <a:schemeClr val="accent3"/>
          </a:fillRef>
          <a:effectRef idx="1">
            <a:schemeClr val="accent3"/>
          </a:effectRef>
          <a:fontRef idx="minor">
            <a:schemeClr val="tx1"/>
          </a:fontRef>
        </p:style>
      </p:cxn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sz="4000" dirty="0" smtClean="0">
                <a:latin typeface="Adobe Caslon Pro Bold" pitchFamily="18" charset="0"/>
              </a:rPr>
              <a:t>The Rise of Islam in Arabia</a:t>
            </a:r>
          </a:p>
        </p:txBody>
      </p:sp>
      <p:sp>
        <p:nvSpPr>
          <p:cNvPr id="3" name="Content Placeholder 2"/>
          <p:cNvSpPr>
            <a:spLocks noGrp="1"/>
          </p:cNvSpPr>
          <p:nvPr>
            <p:ph idx="1"/>
          </p:nvPr>
        </p:nvSpPr>
        <p:spPr>
          <a:xfrm>
            <a:off x="457200" y="1143000"/>
            <a:ext cx="8229600" cy="5562600"/>
          </a:xfrm>
        </p:spPr>
        <p:txBody>
          <a:bodyPr>
            <a:noAutofit/>
          </a:bodyPr>
          <a:lstStyle/>
          <a:p>
            <a:pPr algn="just"/>
            <a:r>
              <a:rPr lang="en-US" sz="2700" b="1" i="1" dirty="0" smtClean="0">
                <a:latin typeface="Adobe Caslon Pro Bold" pitchFamily="18" charset="0"/>
              </a:rPr>
              <a:t>During 612-32, the Prophet Muhammad preached the worship of a single God, Allah, and the membership of a single community of believers (</a:t>
            </a:r>
            <a:r>
              <a:rPr lang="en-US" sz="2700" b="1" i="1" dirty="0" err="1" smtClean="0">
                <a:latin typeface="Adobe Caslon Pro Bold" pitchFamily="18" charset="0"/>
              </a:rPr>
              <a:t>umma</a:t>
            </a:r>
            <a:r>
              <a:rPr lang="en-US" sz="2700" b="1" i="1" dirty="0" smtClean="0">
                <a:latin typeface="Adobe Caslon Pro Bold" pitchFamily="18" charset="0"/>
              </a:rPr>
              <a:t>). This was the origin of Islam. Muhammad was an Arab by language and culture and a merchant by profession.</a:t>
            </a:r>
          </a:p>
          <a:p>
            <a:r>
              <a:rPr lang="en-US" sz="2700" b="1" i="1" dirty="0" smtClean="0">
                <a:latin typeface="Adobe Caslon Pro Bold" pitchFamily="18" charset="0"/>
              </a:rPr>
              <a:t>The Arabs were divided into tribes (</a:t>
            </a:r>
            <a:r>
              <a:rPr lang="en-US" sz="2700" b="1" i="1" dirty="0" err="1" smtClean="0">
                <a:latin typeface="Adobe Caslon Pro Bold" pitchFamily="18" charset="0"/>
              </a:rPr>
              <a:t>qabila</a:t>
            </a:r>
            <a:r>
              <a:rPr lang="en-US" sz="2700" b="1" i="1" dirty="0" smtClean="0">
                <a:latin typeface="Adobe Caslon Pro Bold" pitchFamily="18" charset="0"/>
              </a:rPr>
              <a:t>), each led by a chief </a:t>
            </a:r>
            <a:r>
              <a:rPr lang="en-US" sz="2700" b="1" i="1" dirty="0" err="1" smtClean="0">
                <a:latin typeface="Adobe Caslon Pro Bold" pitchFamily="18" charset="0"/>
              </a:rPr>
              <a:t>wh</a:t>
            </a:r>
            <a:r>
              <a:rPr lang="en-US" sz="2700" b="1" i="1" dirty="0" smtClean="0">
                <a:latin typeface="Adobe Caslon Pro Bold" pitchFamily="18" charset="0"/>
              </a:rPr>
              <a:t> was chosen partly on the basis of his family connections Each tribe had its own god or goddess, who was worshipped as an idol (</a:t>
            </a:r>
            <a:r>
              <a:rPr lang="en-US" sz="2700" b="1" i="1" dirty="0" err="1" smtClean="0">
                <a:latin typeface="Adobe Caslon Pro Bold" pitchFamily="18" charset="0"/>
              </a:rPr>
              <a:t>sanam</a:t>
            </a:r>
            <a:r>
              <a:rPr lang="en-US" sz="2700" b="1" i="1" dirty="0" smtClean="0">
                <a:latin typeface="Adobe Caslon Pro Bold" pitchFamily="18" charset="0"/>
              </a:rPr>
              <a:t>) in a shrine. Many Arab tribes were nomadic (Bedouins), moving from dry to green areas (oases) of the desert in search of food (mainly dates) and  fodder for their camels.</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39762"/>
          </a:xfrm>
        </p:spPr>
        <p:txBody>
          <a:bodyPr>
            <a:normAutofit fontScale="90000"/>
          </a:bodyPr>
          <a:lstStyle/>
          <a:p>
            <a:r>
              <a:rPr lang="en-US" sz="4000" dirty="0" smtClean="0">
                <a:latin typeface="Adobe Caslon Pro Bold" pitchFamily="18" charset="0"/>
              </a:rPr>
              <a:t>Holy Place Mecca</a:t>
            </a:r>
          </a:p>
        </p:txBody>
      </p:sp>
      <p:sp>
        <p:nvSpPr>
          <p:cNvPr id="3" name="Content Placeholder 2"/>
          <p:cNvSpPr>
            <a:spLocks noGrp="1"/>
          </p:cNvSpPr>
          <p:nvPr>
            <p:ph sz="half" idx="1"/>
          </p:nvPr>
        </p:nvSpPr>
        <p:spPr>
          <a:xfrm>
            <a:off x="457200" y="1066800"/>
            <a:ext cx="4953000" cy="5486400"/>
          </a:xfrm>
        </p:spPr>
        <p:txBody>
          <a:bodyPr>
            <a:noAutofit/>
          </a:bodyPr>
          <a:lstStyle/>
          <a:p>
            <a:pPr algn="just"/>
            <a:r>
              <a:rPr lang="en-US" sz="2700" b="1" i="1" dirty="0" smtClean="0">
                <a:latin typeface="Adobe Caslon Pro Bold" pitchFamily="18" charset="0"/>
              </a:rPr>
              <a:t>Muhammad’s own tribe, </a:t>
            </a:r>
            <a:r>
              <a:rPr lang="en-US" sz="2700" b="1" i="1" dirty="0" err="1" smtClean="0">
                <a:latin typeface="Adobe Caslon Pro Bold" pitchFamily="18" charset="0"/>
              </a:rPr>
              <a:t>Quraysh</a:t>
            </a:r>
            <a:r>
              <a:rPr lang="en-US" sz="2700" b="1" i="1" dirty="0" smtClean="0">
                <a:latin typeface="Adobe Caslon Pro Bold" pitchFamily="18" charset="0"/>
              </a:rPr>
              <a:t>, lived in Mecca and controlled the main shrine there, a cube-like structure called </a:t>
            </a:r>
            <a:r>
              <a:rPr lang="en-US" sz="2700" b="1" i="1" dirty="0" err="1" smtClean="0">
                <a:latin typeface="Adobe Caslon Pro Bold" pitchFamily="18" charset="0"/>
              </a:rPr>
              <a:t>Kaba</a:t>
            </a:r>
            <a:r>
              <a:rPr lang="en-US" sz="2700" b="1" i="1" dirty="0" smtClean="0">
                <a:latin typeface="Adobe Caslon Pro Bold" pitchFamily="18" charset="0"/>
              </a:rPr>
              <a:t>, </a:t>
            </a:r>
            <a:r>
              <a:rPr lang="en-US" sz="2700" b="1" i="1" dirty="0" err="1" smtClean="0">
                <a:latin typeface="Adobe Caslon Pro Bold" pitchFamily="18" charset="0"/>
              </a:rPr>
              <a:t>i</a:t>
            </a:r>
            <a:r>
              <a:rPr lang="en-US" sz="2700" b="1" i="1" dirty="0" smtClean="0">
                <a:latin typeface="Adobe Caslon Pro Bold" pitchFamily="18" charset="0"/>
              </a:rPr>
              <a:t> which idols were placed. Even tribes outside Mecca considered the </a:t>
            </a:r>
            <a:r>
              <a:rPr lang="en-US" sz="2700" b="1" i="1" dirty="0" err="1" smtClean="0">
                <a:latin typeface="Adobe Caslon Pro Bold" pitchFamily="18" charset="0"/>
              </a:rPr>
              <a:t>Kaba</a:t>
            </a:r>
            <a:r>
              <a:rPr lang="en-US" sz="2700" b="1" i="1" dirty="0" smtClean="0">
                <a:latin typeface="Adobe Caslon Pro Bold" pitchFamily="18" charset="0"/>
              </a:rPr>
              <a:t> holy and installed their own idols at this shrine, making annual pilgrimages (hajj) to the shrine. Mecca was located on the crossroad of a trade route between Yemen and Syria.</a:t>
            </a:r>
          </a:p>
        </p:txBody>
      </p:sp>
      <p:pic>
        <p:nvPicPr>
          <p:cNvPr id="5122" name="Picture 2" descr="C:\Users\HCL\Desktop\index.jpg"/>
          <p:cNvPicPr>
            <a:picLocks noGrp="1" noChangeAspect="1" noChangeArrowheads="1"/>
          </p:cNvPicPr>
          <p:nvPr>
            <p:ph sz="half" idx="2"/>
          </p:nvPr>
        </p:nvPicPr>
        <p:blipFill>
          <a:blip r:embed="rId2"/>
          <a:srcRect/>
          <a:stretch>
            <a:fillRect/>
          </a:stretch>
        </p:blipFill>
        <p:spPr bwMode="auto">
          <a:xfrm>
            <a:off x="5715000" y="914400"/>
            <a:ext cx="3124200" cy="54864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1"/>
            <a:ext cx="7696200" cy="4038599"/>
          </a:xfrm>
        </p:spPr>
        <p:txBody>
          <a:bodyPr>
            <a:normAutofit/>
          </a:bodyPr>
          <a:lstStyle/>
          <a:p>
            <a:pPr algn="just"/>
            <a:r>
              <a:rPr lang="en-US" sz="2800" b="1" i="1" dirty="0" smtClean="0">
                <a:latin typeface="Adobe Caslon Pro Bold" pitchFamily="18" charset="0"/>
              </a:rPr>
              <a:t>They were promised salvation on the Day of </a:t>
            </a:r>
            <a:r>
              <a:rPr lang="en-US" sz="2800" b="1" i="1" dirty="0" err="1" smtClean="0">
                <a:latin typeface="Adobe Caslon Pro Bold" pitchFamily="18" charset="0"/>
              </a:rPr>
              <a:t>Judgement</a:t>
            </a:r>
            <a:r>
              <a:rPr lang="en-US" sz="2800" b="1" i="1" dirty="0" smtClean="0">
                <a:latin typeface="Adobe Caslon Pro Bold" pitchFamily="18" charset="0"/>
              </a:rPr>
              <a:t> (</a:t>
            </a:r>
            <a:r>
              <a:rPr lang="en-US" sz="2800" b="1" i="1" dirty="0" err="1" smtClean="0">
                <a:latin typeface="Adobe Caslon Pro Bold" pitchFamily="18" charset="0"/>
              </a:rPr>
              <a:t>qiyama</a:t>
            </a:r>
            <a:r>
              <a:rPr lang="en-US" sz="2800" b="1" i="1" dirty="0" smtClean="0">
                <a:latin typeface="Adobe Caslon Pro Bold" pitchFamily="18" charset="0"/>
              </a:rPr>
              <a:t>) and a share of the resources of the community while on earth.</a:t>
            </a:r>
          </a:p>
          <a:p>
            <a:pPr algn="just"/>
            <a:r>
              <a:rPr lang="en-US" sz="2800" b="1" i="1" dirty="0" smtClean="0">
                <a:latin typeface="Adobe Caslon Pro Bold" pitchFamily="18" charset="0"/>
              </a:rPr>
              <a:t>In 622, Muhammad was to migrate with his followers to </a:t>
            </a:r>
            <a:r>
              <a:rPr lang="en-US" sz="2800" b="1" i="1" dirty="0" err="1" smtClean="0">
                <a:latin typeface="Adobe Caslon Pro Bold" pitchFamily="18" charset="0"/>
              </a:rPr>
              <a:t>Medina.Muhammad’s</a:t>
            </a:r>
            <a:r>
              <a:rPr lang="en-US" sz="2800" b="1" i="1" dirty="0" smtClean="0">
                <a:latin typeface="Adobe Caslon Pro Bold" pitchFamily="18" charset="0"/>
              </a:rPr>
              <a:t> journey from Mecca (</a:t>
            </a:r>
            <a:r>
              <a:rPr lang="en-US" sz="2800" b="1" i="1" dirty="0" err="1" smtClean="0">
                <a:latin typeface="Adobe Caslon Pro Bold" pitchFamily="18" charset="0"/>
              </a:rPr>
              <a:t>hijra</a:t>
            </a:r>
            <a:r>
              <a:rPr lang="en-US" sz="2800" b="1" i="1" dirty="0" smtClean="0">
                <a:latin typeface="Adobe Caslon Pro Bold" pitchFamily="18" charset="0"/>
              </a:rPr>
              <a:t>) was a  turning point in the history of Islam, with the year of his arrival in Medina marking the beginning of the Muslim Calendar.</a:t>
            </a:r>
          </a:p>
          <a:p>
            <a:pPr algn="just"/>
            <a:endParaRPr lang="en-US" sz="2800" b="1" i="1" dirty="0" smtClean="0">
              <a:latin typeface="Adobe Caslon Pro Bold" pitchFamily="18" charset="0"/>
            </a:endParaRPr>
          </a:p>
        </p:txBody>
      </p:sp>
      <p:pic>
        <p:nvPicPr>
          <p:cNvPr id="13314" name="Picture 2" descr="C:\Users\HCL\Desktop\images.jpg"/>
          <p:cNvPicPr>
            <a:picLocks noChangeAspect="1" noChangeArrowheads="1"/>
          </p:cNvPicPr>
          <p:nvPr/>
        </p:nvPicPr>
        <p:blipFill>
          <a:blip r:embed="rId2"/>
          <a:srcRect/>
          <a:stretch>
            <a:fillRect/>
          </a:stretch>
        </p:blipFill>
        <p:spPr bwMode="auto">
          <a:xfrm>
            <a:off x="1219200" y="3962400"/>
            <a:ext cx="2743200" cy="2466975"/>
          </a:xfrm>
          <a:prstGeom prst="rect">
            <a:avLst/>
          </a:prstGeom>
          <a:ln>
            <a:noFill/>
          </a:ln>
          <a:effectLst>
            <a:softEdge rad="112500"/>
          </a:effectLst>
        </p:spPr>
      </p:pic>
      <p:pic>
        <p:nvPicPr>
          <p:cNvPr id="13316" name="Picture 4" descr="C:\Users\HCL\Desktop\images.jpg"/>
          <p:cNvPicPr>
            <a:picLocks noChangeAspect="1" noChangeArrowheads="1"/>
          </p:cNvPicPr>
          <p:nvPr/>
        </p:nvPicPr>
        <p:blipFill>
          <a:blip r:embed="rId3"/>
          <a:srcRect/>
          <a:stretch>
            <a:fillRect/>
          </a:stretch>
        </p:blipFill>
        <p:spPr bwMode="auto">
          <a:xfrm>
            <a:off x="4419600" y="3886200"/>
            <a:ext cx="2971800" cy="2562225"/>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sz="4000" dirty="0" smtClean="0">
                <a:latin typeface="Adobe Caslon Pro Bold" pitchFamily="18" charset="0"/>
              </a:rPr>
              <a:t>Islamic Calendar</a:t>
            </a:r>
          </a:p>
        </p:txBody>
      </p:sp>
      <p:sp>
        <p:nvSpPr>
          <p:cNvPr id="3" name="Content Placeholder 2"/>
          <p:cNvSpPr>
            <a:spLocks noGrp="1"/>
          </p:cNvSpPr>
          <p:nvPr>
            <p:ph sz="half" idx="1"/>
          </p:nvPr>
        </p:nvSpPr>
        <p:spPr>
          <a:xfrm>
            <a:off x="457200" y="1143000"/>
            <a:ext cx="4800600" cy="4983163"/>
          </a:xfrm>
        </p:spPr>
        <p:txBody>
          <a:bodyPr>
            <a:noAutofit/>
          </a:bodyPr>
          <a:lstStyle/>
          <a:p>
            <a:pPr algn="just"/>
            <a:r>
              <a:rPr lang="en-US" b="1" i="1" dirty="0" smtClean="0">
                <a:latin typeface="Adobe Caslon Pro Bold" pitchFamily="18" charset="0"/>
              </a:rPr>
              <a:t>The </a:t>
            </a:r>
            <a:r>
              <a:rPr lang="en-US" b="1" i="1" dirty="0" err="1" smtClean="0">
                <a:latin typeface="Adobe Caslon Pro Bold" pitchFamily="18" charset="0"/>
              </a:rPr>
              <a:t>Hijri</a:t>
            </a:r>
            <a:r>
              <a:rPr lang="en-US" b="1" i="1" dirty="0" smtClean="0">
                <a:latin typeface="Adobe Caslon Pro Bold" pitchFamily="18" charset="0"/>
              </a:rPr>
              <a:t> year is a lunar year of 354 days, 12 months (Muharram to </a:t>
            </a:r>
            <a:r>
              <a:rPr lang="en-US" b="1" i="1" dirty="0" err="1" smtClean="0">
                <a:latin typeface="Adobe Caslon Pro Bold" pitchFamily="18" charset="0"/>
              </a:rPr>
              <a:t>Dhul</a:t>
            </a:r>
            <a:r>
              <a:rPr lang="en-US" b="1" i="1" dirty="0" smtClean="0">
                <a:latin typeface="Adobe Caslon Pro Bold" pitchFamily="18" charset="0"/>
              </a:rPr>
              <a:t> </a:t>
            </a:r>
            <a:r>
              <a:rPr lang="en-US" b="1" i="1" dirty="0" err="1" smtClean="0">
                <a:latin typeface="Adobe Caslon Pro Bold" pitchFamily="18" charset="0"/>
              </a:rPr>
              <a:t>Hijja</a:t>
            </a:r>
            <a:r>
              <a:rPr lang="en-US" b="1" i="1" dirty="0" smtClean="0">
                <a:latin typeface="Adobe Caslon Pro Bold" pitchFamily="18" charset="0"/>
              </a:rPr>
              <a:t>) of 29 or 30 days. Each day begins at sunset and each month with the sighting of the crescent moon. The </a:t>
            </a:r>
            <a:r>
              <a:rPr lang="en-US" b="1" i="1" dirty="0" err="1" smtClean="0">
                <a:latin typeface="Adobe Caslon Pro Bold" pitchFamily="18" charset="0"/>
              </a:rPr>
              <a:t>Hijri</a:t>
            </a:r>
            <a:r>
              <a:rPr lang="en-US" b="1" i="1" dirty="0" smtClean="0">
                <a:latin typeface="Adobe Caslon Pro Bold" pitchFamily="18" charset="0"/>
              </a:rPr>
              <a:t> year is about 11 days shorter than the solar year. </a:t>
            </a:r>
          </a:p>
        </p:txBody>
      </p:sp>
      <p:pic>
        <p:nvPicPr>
          <p:cNvPr id="14338" name="Picture 2" descr="C:\Users\HCL\Desktop\images.png"/>
          <p:cNvPicPr>
            <a:picLocks noGrp="1" noChangeAspect="1" noChangeArrowheads="1"/>
          </p:cNvPicPr>
          <p:nvPr>
            <p:ph sz="half" idx="2"/>
          </p:nvPr>
        </p:nvPicPr>
        <p:blipFill>
          <a:blip r:embed="rId2"/>
          <a:srcRect/>
          <a:stretch>
            <a:fillRect/>
          </a:stretch>
        </p:blipFill>
        <p:spPr bwMode="auto">
          <a:xfrm>
            <a:off x="5410200" y="1143000"/>
            <a:ext cx="3429000" cy="5257800"/>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normAutofit/>
          </a:bodyPr>
          <a:lstStyle/>
          <a:p>
            <a:r>
              <a:rPr lang="en-US" b="1" i="1" dirty="0" smtClean="0">
                <a:latin typeface="Adobe Caslon Pro Bold" pitchFamily="18" charset="0"/>
              </a:rPr>
              <a:t>Therefore, none of the Islamic religious festivals, including the </a:t>
            </a:r>
            <a:r>
              <a:rPr lang="en-US" b="1" i="1" dirty="0" err="1" smtClean="0">
                <a:latin typeface="Adobe Caslon Pro Bold" pitchFamily="18" charset="0"/>
              </a:rPr>
              <a:t>Ramazan</a:t>
            </a:r>
            <a:r>
              <a:rPr lang="en-US" b="1" i="1" dirty="0" smtClean="0">
                <a:latin typeface="Adobe Caslon Pro Bold" pitchFamily="18" charset="0"/>
              </a:rPr>
              <a:t> fast, Id and hajj, corresponds in any way to seasons. There is no easy way to match the dates in the </a:t>
            </a:r>
            <a:r>
              <a:rPr lang="en-US" b="1" i="1" dirty="0" err="1" smtClean="0">
                <a:latin typeface="Adobe Caslon Pro Bold" pitchFamily="18" charset="0"/>
              </a:rPr>
              <a:t>Hijri</a:t>
            </a:r>
            <a:r>
              <a:rPr lang="en-US" b="1" i="1" dirty="0" smtClean="0">
                <a:latin typeface="Adobe Caslon Pro Bold" pitchFamily="18" charset="0"/>
              </a:rPr>
              <a:t> calendar with the dates in the Gregorian calendar (established by Pope Gregory XIII in 1582 CE).</a:t>
            </a:r>
          </a:p>
          <a:p>
            <a:r>
              <a:rPr lang="en-US" b="1" i="1" dirty="0" smtClean="0">
                <a:latin typeface="Adobe Caslon Pro Bold" pitchFamily="18" charset="0"/>
              </a:rPr>
              <a:t>The </a:t>
            </a:r>
            <a:r>
              <a:rPr lang="en-US" b="1" i="1" dirty="0" err="1" smtClean="0">
                <a:latin typeface="Adobe Caslon Pro Bold" pitchFamily="18" charset="0"/>
              </a:rPr>
              <a:t>Hijri</a:t>
            </a:r>
            <a:r>
              <a:rPr lang="en-US" b="1" i="1" dirty="0" smtClean="0">
                <a:latin typeface="Adobe Caslon Pro Bold" pitchFamily="18" charset="0"/>
              </a:rPr>
              <a:t> era was established during the caliphate of </a:t>
            </a:r>
            <a:r>
              <a:rPr lang="en-US" b="1" i="1" dirty="0" err="1" smtClean="0">
                <a:latin typeface="Adobe Caslon Pro Bold" pitchFamily="18" charset="0"/>
              </a:rPr>
              <a:t>Umar</a:t>
            </a:r>
            <a:r>
              <a:rPr lang="en-US" b="1" i="1" dirty="0" smtClean="0">
                <a:latin typeface="Adobe Caslon Pro Bold" pitchFamily="18" charset="0"/>
              </a:rPr>
              <a:t>, with the first year falling in 622 CE. A date in the </a:t>
            </a:r>
            <a:r>
              <a:rPr lang="en-US" b="1" i="1" dirty="0" err="1" smtClean="0">
                <a:latin typeface="Adobe Caslon Pro Bold" pitchFamily="18" charset="0"/>
              </a:rPr>
              <a:t>Hijri</a:t>
            </a:r>
            <a:r>
              <a:rPr lang="en-US" b="1" i="1" dirty="0" smtClean="0">
                <a:latin typeface="Adobe Caslon Pro Bold" pitchFamily="18" charset="0"/>
              </a:rPr>
              <a:t> calendar is followed by the letters AH.</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Autofit/>
          </a:bodyPr>
          <a:lstStyle/>
          <a:p>
            <a:r>
              <a:rPr lang="en-US" sz="4000" dirty="0" smtClean="0">
                <a:latin typeface="Adobe Caslon Pro Bold" pitchFamily="18" charset="0"/>
              </a:rPr>
              <a:t/>
            </a:r>
            <a:br>
              <a:rPr lang="en-US" sz="4000" dirty="0" smtClean="0">
                <a:latin typeface="Adobe Caslon Pro Bold" pitchFamily="18" charset="0"/>
              </a:rPr>
            </a:br>
            <a:r>
              <a:rPr lang="en-US" sz="3200" dirty="0" smtClean="0">
                <a:latin typeface="Adobe Caslon Pro Bold" pitchFamily="18" charset="0"/>
              </a:rPr>
              <a:t>The Caliphate: Expansion, Civil Wars and</a:t>
            </a:r>
            <a:br>
              <a:rPr lang="en-US" sz="3200" dirty="0" smtClean="0">
                <a:latin typeface="Adobe Caslon Pro Bold" pitchFamily="18" charset="0"/>
              </a:rPr>
            </a:br>
            <a:r>
              <a:rPr lang="en-US" sz="3200" dirty="0" smtClean="0">
                <a:latin typeface="Adobe Caslon Pro Bold" pitchFamily="18" charset="0"/>
              </a:rPr>
              <a:t>Sect Formation</a:t>
            </a:r>
          </a:p>
        </p:txBody>
      </p:sp>
      <p:sp>
        <p:nvSpPr>
          <p:cNvPr id="3" name="Content Placeholder 2"/>
          <p:cNvSpPr>
            <a:spLocks noGrp="1"/>
          </p:cNvSpPr>
          <p:nvPr>
            <p:ph idx="1"/>
          </p:nvPr>
        </p:nvSpPr>
        <p:spPr>
          <a:xfrm>
            <a:off x="457200" y="1447800"/>
            <a:ext cx="8229600" cy="5105400"/>
          </a:xfrm>
        </p:spPr>
        <p:txBody>
          <a:bodyPr>
            <a:noAutofit/>
          </a:bodyPr>
          <a:lstStyle/>
          <a:p>
            <a:pPr algn="just"/>
            <a:r>
              <a:rPr lang="en-US" sz="2800" b="1" i="1" dirty="0" smtClean="0">
                <a:latin typeface="Adobe Caslon Pro Bold" pitchFamily="18" charset="0"/>
              </a:rPr>
              <a:t>After Muhammad’s death in 632, no one could legitimately to be the next prophet of Islam. As a result, his political authority was transferred to the </a:t>
            </a:r>
            <a:r>
              <a:rPr lang="en-US" sz="2800" b="1" i="1" dirty="0" err="1" smtClean="0">
                <a:latin typeface="Adobe Caslon Pro Bold" pitchFamily="18" charset="0"/>
              </a:rPr>
              <a:t>umma</a:t>
            </a:r>
            <a:r>
              <a:rPr lang="en-US" sz="2800" b="1" i="1" dirty="0" smtClean="0">
                <a:latin typeface="Adobe Caslon Pro Bold" pitchFamily="18" charset="0"/>
              </a:rPr>
              <a:t> with no established principal succession. This created opportunities for innovations but also caused deep divisions among the Muslims. </a:t>
            </a:r>
          </a:p>
          <a:p>
            <a:pPr algn="just"/>
            <a:r>
              <a:rPr lang="en-US" sz="2800" b="1" i="1" dirty="0" smtClean="0">
                <a:latin typeface="Adobe Caslon Pro Bold" pitchFamily="18" charset="0"/>
              </a:rPr>
              <a:t>The biggest innovation was the creation of the institution of caliphate, in which the leader of the community (</a:t>
            </a:r>
            <a:r>
              <a:rPr lang="en-US" sz="2800" b="1" i="1" dirty="0" err="1" smtClean="0">
                <a:latin typeface="Adobe Caslon Pro Bold" pitchFamily="18" charset="0"/>
              </a:rPr>
              <a:t>amir</a:t>
            </a:r>
            <a:r>
              <a:rPr lang="en-US" sz="2800" b="1" i="1" dirty="0" smtClean="0">
                <a:latin typeface="Adobe Caslon Pro Bold" pitchFamily="18" charset="0"/>
              </a:rPr>
              <a:t> al-</a:t>
            </a:r>
            <a:r>
              <a:rPr lang="en-US" sz="2800" b="1" i="1" dirty="0" err="1" smtClean="0">
                <a:latin typeface="Adobe Caslon Pro Bold" pitchFamily="18" charset="0"/>
              </a:rPr>
              <a:t>muminin</a:t>
            </a:r>
            <a:r>
              <a:rPr lang="en-US" sz="2800" b="1" i="1" dirty="0" smtClean="0">
                <a:latin typeface="Adobe Caslon Pro Bold" pitchFamily="18" charset="0"/>
              </a:rPr>
              <a:t>) became the deputy (</a:t>
            </a:r>
            <a:r>
              <a:rPr lang="en-US" sz="2800" b="1" i="1" dirty="0" err="1" smtClean="0">
                <a:latin typeface="Adobe Caslon Pro Bold" pitchFamily="18" charset="0"/>
              </a:rPr>
              <a:t>khalifa</a:t>
            </a:r>
            <a:r>
              <a:rPr lang="en-US" sz="2800" b="1" i="1" dirty="0" smtClean="0">
                <a:latin typeface="Adobe Caslon Pro Bold" pitchFamily="18" charset="0"/>
              </a:rPr>
              <a:t>) of the Prophet.</a:t>
            </a:r>
          </a:p>
          <a:p>
            <a:pPr algn="just">
              <a:buNone/>
            </a:pPr>
            <a:endParaRPr lang="en-US" sz="2800" b="1" i="1" dirty="0" smtClean="0">
              <a:latin typeface="Adobe Caslon Pro Bold"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sz="3200" dirty="0" err="1" smtClean="0">
                <a:latin typeface="Adobe Caslon Pro Bold" pitchFamily="18" charset="0"/>
              </a:rPr>
              <a:t>Calipha’s</a:t>
            </a:r>
            <a:r>
              <a:rPr lang="en-US" sz="3200" dirty="0" smtClean="0">
                <a:latin typeface="Adobe Caslon Pro Bold" pitchFamily="18" charset="0"/>
              </a:rPr>
              <a:t> Rule</a:t>
            </a:r>
          </a:p>
        </p:txBody>
      </p:sp>
      <p:sp>
        <p:nvSpPr>
          <p:cNvPr id="3" name="Content Placeholder 2"/>
          <p:cNvSpPr>
            <a:spLocks noGrp="1"/>
          </p:cNvSpPr>
          <p:nvPr>
            <p:ph sz="half" idx="1"/>
          </p:nvPr>
        </p:nvSpPr>
        <p:spPr>
          <a:xfrm>
            <a:off x="457200" y="1143000"/>
            <a:ext cx="5867400" cy="5486400"/>
          </a:xfrm>
        </p:spPr>
        <p:txBody>
          <a:bodyPr>
            <a:noAutofit/>
          </a:bodyPr>
          <a:lstStyle/>
          <a:p>
            <a:pPr algn="just"/>
            <a:r>
              <a:rPr lang="en-US" b="1" i="1" dirty="0" smtClean="0">
                <a:latin typeface="Adobe Caslon Pro Bold" pitchFamily="18" charset="0"/>
              </a:rPr>
              <a:t>In all the conquered provinces, the caliphs imposed a new administrative structure headed by governors (</a:t>
            </a:r>
            <a:r>
              <a:rPr lang="en-US" b="1" i="1" dirty="0" err="1" smtClean="0">
                <a:latin typeface="Adobe Caslon Pro Bold" pitchFamily="18" charset="0"/>
              </a:rPr>
              <a:t>amirs</a:t>
            </a:r>
            <a:r>
              <a:rPr lang="en-US" b="1" i="1" dirty="0" smtClean="0">
                <a:latin typeface="Adobe Caslon Pro Bold" pitchFamily="18" charset="0"/>
              </a:rPr>
              <a:t>) and tribal chieftains (</a:t>
            </a:r>
            <a:r>
              <a:rPr lang="en-US" b="1" i="1" dirty="0" err="1" smtClean="0">
                <a:latin typeface="Adobe Caslon Pro Bold" pitchFamily="18" charset="0"/>
              </a:rPr>
              <a:t>ashraf</a:t>
            </a:r>
            <a:r>
              <a:rPr lang="en-US" b="1" i="1" dirty="0" smtClean="0">
                <a:latin typeface="Adobe Caslon Pro Bold" pitchFamily="18" charset="0"/>
              </a:rPr>
              <a:t> ). The central treasury (bait al-mal) obtained its revenue from taxes paid by Muslims as well as its share of the booty from raids. The caliph’s soldiers, mostly Bedouins, settled in camp cities at the edge of the desert, such as </a:t>
            </a:r>
            <a:r>
              <a:rPr lang="en-US" b="1" i="1" dirty="0" err="1" smtClean="0">
                <a:latin typeface="Adobe Caslon Pro Bold" pitchFamily="18" charset="0"/>
              </a:rPr>
              <a:t>Kufa</a:t>
            </a:r>
            <a:r>
              <a:rPr lang="en-US" b="1" i="1" dirty="0" smtClean="0">
                <a:latin typeface="Adobe Caslon Pro Bold" pitchFamily="18" charset="0"/>
              </a:rPr>
              <a:t> and Basra, to remain within reach of their natural habitat as well as the caliph’s command.</a:t>
            </a:r>
          </a:p>
        </p:txBody>
      </p:sp>
      <p:pic>
        <p:nvPicPr>
          <p:cNvPr id="1026" name="Picture 2" descr="C:\Users\HCL\Desktop\images.jpg"/>
          <p:cNvPicPr>
            <a:picLocks noGrp="1" noChangeAspect="1" noChangeArrowheads="1"/>
          </p:cNvPicPr>
          <p:nvPr>
            <p:ph sz="half" idx="2"/>
          </p:nvPr>
        </p:nvPicPr>
        <p:blipFill>
          <a:blip r:embed="rId2"/>
          <a:srcRect/>
          <a:stretch>
            <a:fillRect/>
          </a:stretch>
        </p:blipFill>
        <p:spPr bwMode="auto">
          <a:xfrm>
            <a:off x="6324600" y="1308100"/>
            <a:ext cx="2590799" cy="478790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latin typeface="Adobe Caslon Pro Bold" pitchFamily="18" charset="0"/>
              </a:rPr>
              <a:t>The </a:t>
            </a:r>
            <a:r>
              <a:rPr lang="en-US" sz="3200" dirty="0" err="1" smtClean="0">
                <a:latin typeface="Adobe Caslon Pro Bold" pitchFamily="18" charset="0"/>
              </a:rPr>
              <a:t>Umayyads</a:t>
            </a:r>
            <a:r>
              <a:rPr lang="en-US" sz="3200" dirty="0" smtClean="0">
                <a:latin typeface="Adobe Caslon Pro Bold" pitchFamily="18" charset="0"/>
              </a:rPr>
              <a:t> and the </a:t>
            </a:r>
            <a:r>
              <a:rPr lang="en-US" sz="3200" dirty="0" err="1" smtClean="0">
                <a:latin typeface="Adobe Caslon Pro Bold" pitchFamily="18" charset="0"/>
              </a:rPr>
              <a:t>Centralisation</a:t>
            </a:r>
            <a:r>
              <a:rPr lang="en-US" sz="3200" dirty="0" smtClean="0">
                <a:latin typeface="Adobe Caslon Pro Bold" pitchFamily="18" charset="0"/>
              </a:rPr>
              <a:t> of Polity</a:t>
            </a:r>
          </a:p>
        </p:txBody>
      </p:sp>
      <p:sp>
        <p:nvSpPr>
          <p:cNvPr id="3" name="Content Placeholder 2"/>
          <p:cNvSpPr>
            <a:spLocks noGrp="1"/>
          </p:cNvSpPr>
          <p:nvPr>
            <p:ph idx="1"/>
          </p:nvPr>
        </p:nvSpPr>
        <p:spPr>
          <a:xfrm>
            <a:off x="457200" y="1295400"/>
            <a:ext cx="8229600" cy="4830763"/>
          </a:xfrm>
        </p:spPr>
        <p:txBody>
          <a:bodyPr>
            <a:normAutofit/>
          </a:bodyPr>
          <a:lstStyle/>
          <a:p>
            <a:pPr algn="just"/>
            <a:r>
              <a:rPr lang="en-US" sz="2800" b="1" i="1" dirty="0" smtClean="0">
                <a:latin typeface="Adobe Caslon Pro Bold" pitchFamily="18" charset="0"/>
              </a:rPr>
              <a:t>The first Umayyad caliph, </a:t>
            </a:r>
            <a:r>
              <a:rPr lang="en-US" sz="2800" b="1" i="1" dirty="0" err="1" smtClean="0">
                <a:latin typeface="Adobe Caslon Pro Bold" pitchFamily="18" charset="0"/>
              </a:rPr>
              <a:t>Muawiya</a:t>
            </a:r>
            <a:r>
              <a:rPr lang="en-US" sz="2800" b="1" i="1" dirty="0" smtClean="0">
                <a:latin typeface="Adobe Caslon Pro Bold" pitchFamily="18" charset="0"/>
              </a:rPr>
              <a:t>, moved his capital to Damascus and adopted the court ceremonies and administrative institutions of the Byzantine Empire.</a:t>
            </a:r>
          </a:p>
          <a:p>
            <a:pPr algn="just"/>
            <a:r>
              <a:rPr lang="en-US" sz="2800" b="1" i="1" dirty="0" smtClean="0">
                <a:latin typeface="Adobe Caslon Pro Bold" pitchFamily="18" charset="0"/>
              </a:rPr>
              <a:t>The Umayyad state was now an imperial power, no longer based directly on Islam but on statecraft and the loyalty of Syrian </a:t>
            </a:r>
            <a:r>
              <a:rPr lang="en-US" sz="2800" b="1" i="1" dirty="0" err="1" smtClean="0">
                <a:latin typeface="Adobe Caslon Pro Bold" pitchFamily="18" charset="0"/>
              </a:rPr>
              <a:t>troappealed</a:t>
            </a:r>
            <a:r>
              <a:rPr lang="en-US" sz="2800" b="1" i="1" dirty="0" smtClean="0">
                <a:latin typeface="Adobe Caslon Pro Bold" pitchFamily="18" charset="0"/>
              </a:rPr>
              <a:t> ops.</a:t>
            </a:r>
          </a:p>
          <a:p>
            <a:pPr algn="just"/>
            <a:r>
              <a:rPr lang="en-US" sz="2800" b="1" i="1" dirty="0" smtClean="0">
                <a:latin typeface="Adobe Caslon Pro Bold" pitchFamily="18" charset="0"/>
              </a:rPr>
              <a:t>The </a:t>
            </a:r>
            <a:r>
              <a:rPr lang="en-US" sz="2800" b="1" i="1" dirty="0" err="1" smtClean="0">
                <a:latin typeface="Adobe Caslon Pro Bold" pitchFamily="18" charset="0"/>
              </a:rPr>
              <a:t>Umayyads</a:t>
            </a:r>
            <a:r>
              <a:rPr lang="en-US" sz="2800" b="1" i="1" dirty="0" smtClean="0">
                <a:latin typeface="Adobe Caslon Pro Bold" pitchFamily="18" charset="0"/>
              </a:rPr>
              <a:t> always for unity and suppressed rebellions in the name of Islam. They also retained their Arab social identity.</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err="1" smtClean="0">
                <a:latin typeface="Adobe Caslon Pro Bold" pitchFamily="18" charset="0"/>
              </a:rPr>
              <a:t>Abd</a:t>
            </a:r>
            <a:r>
              <a:rPr lang="en-US" sz="3200" dirty="0" smtClean="0">
                <a:latin typeface="Adobe Caslon Pro Bold" pitchFamily="18" charset="0"/>
              </a:rPr>
              <a:t> al-</a:t>
            </a:r>
            <a:r>
              <a:rPr lang="en-US" sz="3200" dirty="0" err="1" smtClean="0">
                <a:latin typeface="Adobe Caslon Pro Bold" pitchFamily="18" charset="0"/>
              </a:rPr>
              <a:t>Malik</a:t>
            </a:r>
            <a:r>
              <a:rPr lang="en-US" sz="3200" dirty="0" smtClean="0">
                <a:latin typeface="Adobe Caslon Pro Bold" pitchFamily="18" charset="0"/>
              </a:rPr>
              <a:t> (685-705)</a:t>
            </a:r>
          </a:p>
        </p:txBody>
      </p:sp>
      <p:sp>
        <p:nvSpPr>
          <p:cNvPr id="3" name="Content Placeholder 2"/>
          <p:cNvSpPr>
            <a:spLocks noGrp="1"/>
          </p:cNvSpPr>
          <p:nvPr>
            <p:ph sz="half" idx="1"/>
          </p:nvPr>
        </p:nvSpPr>
        <p:spPr>
          <a:xfrm>
            <a:off x="457200" y="1600200"/>
            <a:ext cx="5334000" cy="4525963"/>
          </a:xfrm>
        </p:spPr>
        <p:txBody>
          <a:bodyPr>
            <a:normAutofit lnSpcReduction="10000"/>
          </a:bodyPr>
          <a:lstStyle/>
          <a:p>
            <a:pPr algn="just"/>
            <a:r>
              <a:rPr lang="en-US" b="1" i="1" dirty="0" smtClean="0">
                <a:latin typeface="Adobe Caslon Pro Bold" pitchFamily="18" charset="0"/>
              </a:rPr>
              <a:t>During the reign of </a:t>
            </a:r>
            <a:r>
              <a:rPr lang="en-US" b="1" i="1" dirty="0" err="1" smtClean="0">
                <a:latin typeface="Adobe Caslon Pro Bold" pitchFamily="18" charset="0"/>
              </a:rPr>
              <a:t>Abd</a:t>
            </a:r>
            <a:r>
              <a:rPr lang="en-US" b="1" i="1" dirty="0" smtClean="0">
                <a:latin typeface="Adobe Caslon Pro Bold" pitchFamily="18" charset="0"/>
              </a:rPr>
              <a:t> al-</a:t>
            </a:r>
            <a:r>
              <a:rPr lang="en-US" b="1" i="1" dirty="0" err="1" smtClean="0">
                <a:latin typeface="Adobe Caslon Pro Bold" pitchFamily="18" charset="0"/>
              </a:rPr>
              <a:t>Malik</a:t>
            </a:r>
            <a:r>
              <a:rPr lang="en-US" b="1" i="1" dirty="0" smtClean="0">
                <a:latin typeface="Adobe Caslon Pro Bold" pitchFamily="18" charset="0"/>
              </a:rPr>
              <a:t> (685-705) and his successors, both the Arab and Islamic identities were strongly emphasized.</a:t>
            </a:r>
          </a:p>
          <a:p>
            <a:pPr algn="just"/>
            <a:endParaRPr lang="en-US" b="1" i="1" dirty="0" smtClean="0">
              <a:latin typeface="Adobe Caslon Pro Bold" pitchFamily="18" charset="0"/>
            </a:endParaRPr>
          </a:p>
          <a:p>
            <a:pPr algn="just"/>
            <a:r>
              <a:rPr lang="en-US" b="1" i="1" dirty="0" err="1" smtClean="0">
                <a:latin typeface="Adobe Caslon Pro Bold" pitchFamily="18" charset="0"/>
              </a:rPr>
              <a:t>Abd</a:t>
            </a:r>
            <a:r>
              <a:rPr lang="en-US" b="1" i="1" dirty="0" smtClean="0">
                <a:latin typeface="Adobe Caslon Pro Bold" pitchFamily="18" charset="0"/>
              </a:rPr>
              <a:t> al-</a:t>
            </a:r>
            <a:r>
              <a:rPr lang="en-US" b="1" i="1" dirty="0" err="1" smtClean="0">
                <a:latin typeface="Adobe Caslon Pro Bold" pitchFamily="18" charset="0"/>
              </a:rPr>
              <a:t>Malik</a:t>
            </a:r>
            <a:r>
              <a:rPr lang="en-US" b="1" i="1" dirty="0" smtClean="0">
                <a:latin typeface="Adobe Caslon Pro Bold" pitchFamily="18" charset="0"/>
              </a:rPr>
              <a:t> also made a highly visible contribution to the development of an Arab- Islamic identity, by building the </a:t>
            </a:r>
            <a:r>
              <a:rPr lang="en-US" b="1" i="1" dirty="0" smtClean="0">
                <a:solidFill>
                  <a:srgbClr val="FF0000"/>
                </a:solidFill>
                <a:latin typeface="Adobe Caslon Pro Bold" pitchFamily="18" charset="0"/>
              </a:rPr>
              <a:t>Dome of the Rock in Jerusalem</a:t>
            </a:r>
            <a:r>
              <a:rPr lang="en-US" dirty="0" smtClean="0">
                <a:solidFill>
                  <a:srgbClr val="FF0000"/>
                </a:solidFill>
              </a:rPr>
              <a:t>.</a:t>
            </a:r>
            <a:endParaRPr lang="en-US" dirty="0">
              <a:solidFill>
                <a:srgbClr val="FF0000"/>
              </a:solidFill>
            </a:endParaRPr>
          </a:p>
        </p:txBody>
      </p:sp>
      <p:pic>
        <p:nvPicPr>
          <p:cNvPr id="2050" name="Picture 2" descr="C:\Users\HCL\Desktop\images.jpg"/>
          <p:cNvPicPr>
            <a:picLocks noGrp="1" noChangeAspect="1" noChangeArrowheads="1"/>
          </p:cNvPicPr>
          <p:nvPr>
            <p:ph sz="half" idx="2"/>
          </p:nvPr>
        </p:nvPicPr>
        <p:blipFill>
          <a:blip r:embed="rId2"/>
          <a:srcRect/>
          <a:stretch>
            <a:fillRect/>
          </a:stretch>
        </p:blipFill>
        <p:spPr bwMode="auto">
          <a:xfrm>
            <a:off x="5943600" y="1295400"/>
            <a:ext cx="2971800" cy="5029200"/>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sz="3200" dirty="0" err="1" smtClean="0">
                <a:latin typeface="Adobe Caslon Pro Bold" pitchFamily="18" charset="0"/>
              </a:rPr>
              <a:t>Abd</a:t>
            </a:r>
            <a:r>
              <a:rPr lang="en-US" sz="3200" dirty="0" smtClean="0">
                <a:latin typeface="Adobe Caslon Pro Bold" pitchFamily="18" charset="0"/>
              </a:rPr>
              <a:t> al-</a:t>
            </a:r>
            <a:r>
              <a:rPr lang="en-US" sz="3200" dirty="0" err="1" smtClean="0">
                <a:latin typeface="Adobe Caslon Pro Bold" pitchFamily="18" charset="0"/>
              </a:rPr>
              <a:t>Malik’s</a:t>
            </a:r>
            <a:r>
              <a:rPr lang="en-US" sz="3200" dirty="0" smtClean="0">
                <a:latin typeface="Adobe Caslon Pro Bold" pitchFamily="18" charset="0"/>
              </a:rPr>
              <a:t> Coinage Reform</a:t>
            </a:r>
          </a:p>
        </p:txBody>
      </p:sp>
      <p:sp>
        <p:nvSpPr>
          <p:cNvPr id="3" name="Content Placeholder 2"/>
          <p:cNvSpPr>
            <a:spLocks noGrp="1"/>
          </p:cNvSpPr>
          <p:nvPr>
            <p:ph sz="half" idx="1"/>
          </p:nvPr>
        </p:nvSpPr>
        <p:spPr>
          <a:xfrm>
            <a:off x="457200" y="914400"/>
            <a:ext cx="5486400" cy="5715000"/>
          </a:xfrm>
        </p:spPr>
        <p:txBody>
          <a:bodyPr>
            <a:noAutofit/>
          </a:bodyPr>
          <a:lstStyle/>
          <a:p>
            <a:pPr algn="just"/>
            <a:r>
              <a:rPr lang="en-US" b="1" i="1" dirty="0" smtClean="0">
                <a:latin typeface="Adobe Caslon Pro Bold" pitchFamily="18" charset="0"/>
              </a:rPr>
              <a:t>The three coin specimens show the transition from Byzantine to Arab-Islamic coinage. On the second coin, the bearded and longhaired caliph is dressed in traditional Arab robes and is holding a sword. It is the first extant portrait of a Muslim. </a:t>
            </a:r>
          </a:p>
          <a:p>
            <a:pPr algn="just"/>
            <a:r>
              <a:rPr lang="en-US" b="1" i="1" dirty="0" smtClean="0">
                <a:latin typeface="Adobe Caslon Pro Bold" pitchFamily="18" charset="0"/>
              </a:rPr>
              <a:t>It is also unique because later there developed an antipathy towards the</a:t>
            </a:r>
          </a:p>
          <a:p>
            <a:pPr algn="just"/>
            <a:r>
              <a:rPr lang="en-US" b="1" i="1" dirty="0" smtClean="0">
                <a:latin typeface="Adobe Caslon Pro Bold" pitchFamily="18" charset="0"/>
              </a:rPr>
              <a:t>representation of living beings in art and craft. </a:t>
            </a:r>
            <a:r>
              <a:rPr lang="en-US" b="1" i="1" dirty="0" err="1" smtClean="0">
                <a:latin typeface="Adobe Caslon Pro Bold" pitchFamily="18" charset="0"/>
              </a:rPr>
              <a:t>Abd</a:t>
            </a:r>
            <a:r>
              <a:rPr lang="en-US" b="1" i="1" dirty="0" smtClean="0">
                <a:latin typeface="Adobe Caslon Pro Bold" pitchFamily="18" charset="0"/>
              </a:rPr>
              <a:t> al-</a:t>
            </a:r>
            <a:r>
              <a:rPr lang="en-US" b="1" i="1" dirty="0" err="1" smtClean="0">
                <a:latin typeface="Adobe Caslon Pro Bold" pitchFamily="18" charset="0"/>
              </a:rPr>
              <a:t>Malik’s</a:t>
            </a:r>
            <a:r>
              <a:rPr lang="en-US" b="1" i="1" dirty="0" smtClean="0">
                <a:latin typeface="Adobe Caslon Pro Bold" pitchFamily="18" charset="0"/>
              </a:rPr>
              <a:t> reform of coinage was linked with his reorganization of state finances</a:t>
            </a:r>
          </a:p>
        </p:txBody>
      </p:sp>
      <p:pic>
        <p:nvPicPr>
          <p:cNvPr id="3074" name="Picture 2" descr="C:\Users\HCL\Desktop\imagesd.jpg"/>
          <p:cNvPicPr>
            <a:picLocks noGrp="1" noChangeAspect="1" noChangeArrowheads="1"/>
          </p:cNvPicPr>
          <p:nvPr>
            <p:ph sz="half" idx="2"/>
          </p:nvPr>
        </p:nvPicPr>
        <p:blipFill>
          <a:blip r:embed="rId2"/>
          <a:srcRect/>
          <a:stretch>
            <a:fillRect/>
          </a:stretch>
        </p:blipFill>
        <p:spPr bwMode="auto">
          <a:xfrm>
            <a:off x="6400800" y="914400"/>
            <a:ext cx="2000250" cy="2276475"/>
          </a:xfrm>
          <a:prstGeom prst="rect">
            <a:avLst/>
          </a:prstGeom>
          <a:noFill/>
        </p:spPr>
      </p:pic>
      <p:pic>
        <p:nvPicPr>
          <p:cNvPr id="3075" name="Picture 3" descr="C:\Users\HCL\Desktop\images.jpg"/>
          <p:cNvPicPr>
            <a:picLocks noChangeAspect="1" noChangeArrowheads="1"/>
          </p:cNvPicPr>
          <p:nvPr/>
        </p:nvPicPr>
        <p:blipFill>
          <a:blip r:embed="rId3"/>
          <a:srcRect/>
          <a:stretch>
            <a:fillRect/>
          </a:stretch>
        </p:blipFill>
        <p:spPr bwMode="auto">
          <a:xfrm>
            <a:off x="6324600" y="3657600"/>
            <a:ext cx="2047875" cy="2238375"/>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descr="C:\Users\HCL\Desktop\h.jpg"/>
          <p:cNvPicPr>
            <a:picLocks noGrp="1" noChangeAspect="1" noChangeArrowheads="1"/>
          </p:cNvPicPr>
          <p:nvPr>
            <p:ph sz="half" idx="1"/>
          </p:nvPr>
        </p:nvPicPr>
        <p:blipFill>
          <a:blip r:embed="rId2"/>
          <a:srcRect/>
          <a:stretch>
            <a:fillRect/>
          </a:stretch>
        </p:blipFill>
        <p:spPr bwMode="auto">
          <a:xfrm>
            <a:off x="381000" y="533400"/>
            <a:ext cx="4114800" cy="5867400"/>
          </a:xfrm>
          <a:prstGeom prst="rect">
            <a:avLst/>
          </a:prstGeom>
          <a:ln>
            <a:noFill/>
          </a:ln>
          <a:effectLst>
            <a:softEdge rad="112500"/>
          </a:effectLst>
        </p:spPr>
      </p:pic>
      <p:pic>
        <p:nvPicPr>
          <p:cNvPr id="4100" name="Picture 4" descr="C:\Users\HCL\Desktop\images.jpg"/>
          <p:cNvPicPr>
            <a:picLocks noGrp="1" noChangeAspect="1" noChangeArrowheads="1"/>
          </p:cNvPicPr>
          <p:nvPr>
            <p:ph sz="half" idx="2"/>
          </p:nvPr>
        </p:nvPicPr>
        <p:blipFill>
          <a:blip r:embed="rId3"/>
          <a:srcRect/>
          <a:stretch>
            <a:fillRect/>
          </a:stretch>
        </p:blipFill>
        <p:spPr bwMode="auto">
          <a:xfrm>
            <a:off x="4724400" y="381000"/>
            <a:ext cx="4114800" cy="5943600"/>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latin typeface="Adobe Caslon Pro Bold" pitchFamily="18" charset="0"/>
              </a:rPr>
              <a:t>The Abbasid Revolution</a:t>
            </a:r>
          </a:p>
        </p:txBody>
      </p:sp>
      <p:sp>
        <p:nvSpPr>
          <p:cNvPr id="3" name="Content Placeholder 2"/>
          <p:cNvSpPr>
            <a:spLocks noGrp="1"/>
          </p:cNvSpPr>
          <p:nvPr>
            <p:ph idx="1"/>
          </p:nvPr>
        </p:nvSpPr>
        <p:spPr>
          <a:xfrm>
            <a:off x="457200" y="1295400"/>
            <a:ext cx="8229600" cy="4830763"/>
          </a:xfrm>
        </p:spPr>
        <p:txBody>
          <a:bodyPr>
            <a:normAutofit lnSpcReduction="10000"/>
          </a:bodyPr>
          <a:lstStyle/>
          <a:p>
            <a:pPr algn="just"/>
            <a:r>
              <a:rPr lang="en-US" sz="2800" b="1" i="1" dirty="0" smtClean="0">
                <a:latin typeface="Adobe Caslon Pro Bold" pitchFamily="18" charset="0"/>
              </a:rPr>
              <a:t>A well-</a:t>
            </a:r>
            <a:r>
              <a:rPr lang="en-US" sz="2800" b="1" i="1" dirty="0" err="1" smtClean="0">
                <a:latin typeface="Adobe Caslon Pro Bold" pitchFamily="18" charset="0"/>
              </a:rPr>
              <a:t>organised</a:t>
            </a:r>
            <a:r>
              <a:rPr lang="en-US" sz="2800" b="1" i="1" dirty="0" smtClean="0">
                <a:latin typeface="Adobe Caslon Pro Bold" pitchFamily="18" charset="0"/>
              </a:rPr>
              <a:t> movement, called </a:t>
            </a:r>
            <a:r>
              <a:rPr lang="en-US" sz="2800" b="1" i="1" dirty="0" err="1" smtClean="0">
                <a:latin typeface="Adobe Caslon Pro Bold" pitchFamily="18" charset="0"/>
              </a:rPr>
              <a:t>dawa</a:t>
            </a:r>
            <a:r>
              <a:rPr lang="en-US" sz="2800" b="1" i="1" dirty="0" smtClean="0">
                <a:latin typeface="Adobe Caslon Pro Bold" pitchFamily="18" charset="0"/>
              </a:rPr>
              <a:t>, brought down the </a:t>
            </a:r>
            <a:r>
              <a:rPr lang="en-US" sz="2800" b="1" i="1" dirty="0" err="1" smtClean="0">
                <a:latin typeface="Adobe Caslon Pro Bold" pitchFamily="18" charset="0"/>
              </a:rPr>
              <a:t>Umayyads</a:t>
            </a:r>
            <a:r>
              <a:rPr lang="en-US" sz="2800" b="1" i="1" dirty="0" smtClean="0">
                <a:latin typeface="Adobe Caslon Pro Bold" pitchFamily="18" charset="0"/>
              </a:rPr>
              <a:t> and replaced them with another family of </a:t>
            </a:r>
            <a:r>
              <a:rPr lang="en-US" sz="2800" b="1" i="1" dirty="0" err="1" smtClean="0">
                <a:latin typeface="Adobe Caslon Pro Bold" pitchFamily="18" charset="0"/>
              </a:rPr>
              <a:t>Meccan</a:t>
            </a:r>
            <a:r>
              <a:rPr lang="en-US" sz="2800" b="1" i="1" dirty="0" smtClean="0">
                <a:latin typeface="Adobe Caslon Pro Bold" pitchFamily="18" charset="0"/>
              </a:rPr>
              <a:t> origin, the Abbasids, in 750. The Abbasids portrayed the Umayyad regime as evil and promised a restoration of the original Islam of the Prophet.</a:t>
            </a:r>
          </a:p>
          <a:p>
            <a:pPr algn="just"/>
            <a:r>
              <a:rPr lang="en-US" sz="2800" b="1" i="1" dirty="0" smtClean="0">
                <a:latin typeface="Adobe Caslon Pro Bold" pitchFamily="18" charset="0"/>
              </a:rPr>
              <a:t>The Abbasids, descendants of </a:t>
            </a:r>
            <a:r>
              <a:rPr lang="en-US" sz="2800" b="1" i="1" dirty="0" err="1" smtClean="0">
                <a:latin typeface="Adobe Caslon Pro Bold" pitchFamily="18" charset="0"/>
              </a:rPr>
              <a:t>Abbas</a:t>
            </a:r>
            <a:r>
              <a:rPr lang="en-US" sz="2800" b="1" i="1" dirty="0" smtClean="0">
                <a:latin typeface="Adobe Caslon Pro Bold" pitchFamily="18" charset="0"/>
              </a:rPr>
              <a:t>, the Prophet’s uncle, mustered the support of the various dissident groups.</a:t>
            </a:r>
          </a:p>
          <a:p>
            <a:r>
              <a:rPr lang="en-US" sz="2800" b="1" i="1" dirty="0" smtClean="0">
                <a:latin typeface="Adobe Caslon Pro Bold" pitchFamily="18" charset="0"/>
              </a:rPr>
              <a:t>Under Abbasid rule, Arab influence declined, While the importance of Iranian culture increased.</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554162"/>
          </a:xfrm>
        </p:spPr>
        <p:txBody>
          <a:bodyPr>
            <a:noAutofit/>
          </a:bodyPr>
          <a:lstStyle/>
          <a:p>
            <a:r>
              <a:rPr lang="en-US" sz="3200" dirty="0" smtClean="0">
                <a:latin typeface="Adobe Caslon Pro Bold" pitchFamily="18" charset="0"/>
              </a:rPr>
              <a:t>The Great Mosque of</a:t>
            </a:r>
            <a:br>
              <a:rPr lang="en-US" sz="3200" dirty="0" smtClean="0">
                <a:latin typeface="Adobe Caslon Pro Bold" pitchFamily="18" charset="0"/>
              </a:rPr>
            </a:br>
            <a:r>
              <a:rPr lang="en-US" sz="3200" dirty="0" smtClean="0">
                <a:latin typeface="Adobe Caslon Pro Bold" pitchFamily="18" charset="0"/>
              </a:rPr>
              <a:t>al-</a:t>
            </a:r>
            <a:r>
              <a:rPr lang="en-US" sz="3200" dirty="0" err="1" smtClean="0">
                <a:latin typeface="Adobe Caslon Pro Bold" pitchFamily="18" charset="0"/>
              </a:rPr>
              <a:t>Mutawwakil</a:t>
            </a:r>
            <a:r>
              <a:rPr lang="en-US" sz="3200" dirty="0" smtClean="0">
                <a:latin typeface="Adobe Caslon Pro Bold" pitchFamily="18" charset="0"/>
              </a:rPr>
              <a:t> in</a:t>
            </a:r>
            <a:br>
              <a:rPr lang="en-US" sz="3200" dirty="0" smtClean="0">
                <a:latin typeface="Adobe Caslon Pro Bold" pitchFamily="18" charset="0"/>
              </a:rPr>
            </a:br>
            <a:r>
              <a:rPr lang="en-US" sz="3200" dirty="0" smtClean="0">
                <a:latin typeface="Adobe Caslon Pro Bold" pitchFamily="18" charset="0"/>
              </a:rPr>
              <a:t>Samarra</a:t>
            </a:r>
          </a:p>
        </p:txBody>
      </p:sp>
      <p:sp>
        <p:nvSpPr>
          <p:cNvPr id="4" name="Content Placeholder 3"/>
          <p:cNvSpPr>
            <a:spLocks noGrp="1"/>
          </p:cNvSpPr>
          <p:nvPr>
            <p:ph sz="half" idx="2"/>
          </p:nvPr>
        </p:nvSpPr>
        <p:spPr>
          <a:xfrm>
            <a:off x="5410200" y="1219200"/>
            <a:ext cx="3276600" cy="5334000"/>
          </a:xfrm>
        </p:spPr>
        <p:txBody>
          <a:bodyPr>
            <a:noAutofit/>
          </a:bodyPr>
          <a:lstStyle/>
          <a:p>
            <a:pPr algn="just"/>
            <a:r>
              <a:rPr lang="en-US" sz="2500" b="1" i="1" dirty="0" smtClean="0">
                <a:latin typeface="Adobe Caslon Pro Bold" pitchFamily="18" charset="0"/>
              </a:rPr>
              <a:t>The Great Mosque of al-</a:t>
            </a:r>
            <a:r>
              <a:rPr lang="en-US" sz="2500" b="1" i="1" dirty="0" err="1" smtClean="0">
                <a:latin typeface="Adobe Caslon Pro Bold" pitchFamily="18" charset="0"/>
              </a:rPr>
              <a:t>Mutawwakil</a:t>
            </a:r>
            <a:r>
              <a:rPr lang="en-US" sz="2500" b="1" i="1" dirty="0" smtClean="0">
                <a:latin typeface="Adobe Caslon Pro Bold" pitchFamily="18" charset="0"/>
              </a:rPr>
              <a:t> in Samarra (the second Abbasid capital) built in 850. The </a:t>
            </a:r>
            <a:r>
              <a:rPr lang="en-US" sz="2500" b="1" i="1" dirty="0" err="1" smtClean="0">
                <a:latin typeface="Adobe Caslon Pro Bold" pitchFamily="18" charset="0"/>
              </a:rPr>
              <a:t>minar</a:t>
            </a:r>
            <a:r>
              <a:rPr lang="en-US" sz="2500" b="1" i="1" dirty="0" smtClean="0">
                <a:latin typeface="Adobe Caslon Pro Bold" pitchFamily="18" charset="0"/>
              </a:rPr>
              <a:t> is 50 </a:t>
            </a:r>
            <a:r>
              <a:rPr lang="en-US" sz="2500" b="1" i="1" dirty="0" err="1" smtClean="0">
                <a:latin typeface="Adobe Caslon Pro Bold" pitchFamily="18" charset="0"/>
              </a:rPr>
              <a:t>metres</a:t>
            </a:r>
            <a:r>
              <a:rPr lang="en-US" sz="2500" b="1" i="1" dirty="0" smtClean="0">
                <a:latin typeface="Adobe Caslon Pro Bold" pitchFamily="18" charset="0"/>
              </a:rPr>
              <a:t> high, and is made of brick Inspired by Mesopotamian architectural traditions, this was the largest mosque in the world </a:t>
            </a:r>
            <a:r>
              <a:rPr lang="en-US" sz="2500" b="1" i="1" dirty="0" err="1" smtClean="0">
                <a:latin typeface="Adobe Caslon Pro Bold" pitchFamily="18" charset="0"/>
              </a:rPr>
              <a:t>forcenturies</a:t>
            </a:r>
            <a:endParaRPr lang="en-US" sz="2500" b="1" i="1" dirty="0" smtClean="0">
              <a:latin typeface="Adobe Caslon Pro Bold" pitchFamily="18" charset="0"/>
            </a:endParaRPr>
          </a:p>
        </p:txBody>
      </p:sp>
      <p:pic>
        <p:nvPicPr>
          <p:cNvPr id="5122" name="Picture 2" descr="C:\Users\HCL\Desktop\images.jpg"/>
          <p:cNvPicPr>
            <a:picLocks noGrp="1" noChangeAspect="1" noChangeArrowheads="1"/>
          </p:cNvPicPr>
          <p:nvPr>
            <p:ph sz="half" idx="1"/>
          </p:nvPr>
        </p:nvPicPr>
        <p:blipFill>
          <a:blip r:embed="rId2"/>
          <a:srcRect/>
          <a:stretch>
            <a:fillRect/>
          </a:stretch>
        </p:blipFill>
        <p:spPr bwMode="auto">
          <a:xfrm>
            <a:off x="381000" y="1752600"/>
            <a:ext cx="5333999" cy="4800600"/>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latin typeface="Adobe Caslon Pro Bold" pitchFamily="18" charset="0"/>
              </a:rPr>
              <a:t>The Crusades</a:t>
            </a:r>
          </a:p>
        </p:txBody>
      </p:sp>
      <p:sp>
        <p:nvSpPr>
          <p:cNvPr id="3" name="Content Placeholder 2"/>
          <p:cNvSpPr>
            <a:spLocks noGrp="1"/>
          </p:cNvSpPr>
          <p:nvPr>
            <p:ph idx="1"/>
          </p:nvPr>
        </p:nvSpPr>
        <p:spPr>
          <a:xfrm>
            <a:off x="457200" y="1219200"/>
            <a:ext cx="8229600" cy="4906963"/>
          </a:xfrm>
        </p:spPr>
        <p:txBody>
          <a:bodyPr>
            <a:normAutofit lnSpcReduction="10000"/>
          </a:bodyPr>
          <a:lstStyle/>
          <a:p>
            <a:pPr algn="just"/>
            <a:r>
              <a:rPr lang="en-US" sz="2800" b="1" i="1" dirty="0" smtClean="0">
                <a:latin typeface="Adobe Caslon Pro Bold" pitchFamily="18" charset="0"/>
              </a:rPr>
              <a:t>Between 1095 and 1291, western European Christians planned and fought wars against Muslim cities on the coastal plains of the eastern Mediterranean (Levant). These wars were later designated as Crusades*.</a:t>
            </a:r>
          </a:p>
          <a:p>
            <a:pPr algn="just"/>
            <a:r>
              <a:rPr lang="en-US" sz="2800" b="1" i="1" dirty="0" smtClean="0">
                <a:latin typeface="Adobe Caslon Pro Bold" pitchFamily="18" charset="0"/>
              </a:rPr>
              <a:t>In the first crusade (1098-99), soldiers from France and Italy captured Antioch in Syria, and claimed Jerusalem. Their victory was accompanied by the slaughter of Muslims and Jews in the city.</a:t>
            </a:r>
          </a:p>
          <a:p>
            <a:pPr algn="just"/>
            <a:r>
              <a:rPr lang="en-US" sz="2800" b="1" i="1" dirty="0" smtClean="0">
                <a:latin typeface="Adobe Caslon Pro Bold" pitchFamily="18" charset="0"/>
              </a:rPr>
              <a:t>The Crusades left a lasting impact on two aspects of Christian &amp; Muslim relations. One was the harsher attitude of the Muslim state towards its Christian subjects</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HCL\Desktop\images.jpg"/>
          <p:cNvPicPr>
            <a:picLocks noGrp="1" noChangeAspect="1" noChangeArrowheads="1"/>
          </p:cNvPicPr>
          <p:nvPr>
            <p:ph idx="1"/>
          </p:nvPr>
        </p:nvPicPr>
        <p:blipFill>
          <a:blip r:embed="rId2"/>
          <a:srcRect/>
          <a:stretch>
            <a:fillRect/>
          </a:stretch>
        </p:blipFill>
        <p:spPr bwMode="auto">
          <a:xfrm>
            <a:off x="228600" y="533400"/>
            <a:ext cx="3162300" cy="5791200"/>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6147" name="Picture 3" descr="C:\Users\HCL\Desktop\images.jpg"/>
          <p:cNvPicPr>
            <a:picLocks noChangeAspect="1" noChangeArrowheads="1"/>
          </p:cNvPicPr>
          <p:nvPr/>
        </p:nvPicPr>
        <p:blipFill>
          <a:blip r:embed="rId3"/>
          <a:srcRect/>
          <a:stretch>
            <a:fillRect/>
          </a:stretch>
        </p:blipFill>
        <p:spPr bwMode="auto">
          <a:xfrm>
            <a:off x="3581400" y="381000"/>
            <a:ext cx="5181600" cy="3352800"/>
          </a:xfrm>
          <a:prstGeom prst="rect">
            <a:avLst/>
          </a:prstGeom>
          <a:ln>
            <a:noFill/>
          </a:ln>
          <a:effectLst>
            <a:softEdge rad="112500"/>
          </a:effectLst>
        </p:spPr>
      </p:pic>
      <p:pic>
        <p:nvPicPr>
          <p:cNvPr id="6148" name="Picture 4" descr="C:\Users\HCL\Desktop\images.jpg"/>
          <p:cNvPicPr>
            <a:picLocks noChangeAspect="1" noChangeArrowheads="1"/>
          </p:cNvPicPr>
          <p:nvPr/>
        </p:nvPicPr>
        <p:blipFill>
          <a:blip r:embed="rId4"/>
          <a:srcRect/>
          <a:stretch>
            <a:fillRect/>
          </a:stretch>
        </p:blipFill>
        <p:spPr bwMode="auto">
          <a:xfrm>
            <a:off x="3733800" y="3810000"/>
            <a:ext cx="4876800" cy="274320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sz="3600" dirty="0" smtClean="0">
                <a:latin typeface="Adobe Caslon Pro Bold" pitchFamily="18" charset="0"/>
              </a:rPr>
              <a:t>Economy: Agriculture, </a:t>
            </a:r>
            <a:r>
              <a:rPr lang="en-US" sz="3600" dirty="0" err="1" smtClean="0">
                <a:latin typeface="Adobe Caslon Pro Bold" pitchFamily="18" charset="0"/>
              </a:rPr>
              <a:t>Urbanisation</a:t>
            </a:r>
            <a:r>
              <a:rPr lang="en-US" sz="3600" dirty="0" smtClean="0">
                <a:latin typeface="Adobe Caslon Pro Bold" pitchFamily="18" charset="0"/>
              </a:rPr>
              <a:t> and Commerce</a:t>
            </a:r>
            <a:br>
              <a:rPr lang="en-US" sz="3600" dirty="0" smtClean="0">
                <a:latin typeface="Adobe Caslon Pro Bold" pitchFamily="18" charset="0"/>
              </a:rPr>
            </a:br>
            <a:endParaRPr lang="en-US" sz="3600" dirty="0" smtClean="0">
              <a:latin typeface="Adobe Caslon Pro Bold" pitchFamily="18" charset="0"/>
            </a:endParaRPr>
          </a:p>
        </p:txBody>
      </p:sp>
      <p:sp>
        <p:nvSpPr>
          <p:cNvPr id="3" name="Content Placeholder 2"/>
          <p:cNvSpPr>
            <a:spLocks noGrp="1"/>
          </p:cNvSpPr>
          <p:nvPr>
            <p:ph idx="1"/>
          </p:nvPr>
        </p:nvSpPr>
        <p:spPr>
          <a:xfrm>
            <a:off x="381000" y="1447800"/>
            <a:ext cx="8305800" cy="4678363"/>
          </a:xfrm>
        </p:spPr>
        <p:txBody>
          <a:bodyPr>
            <a:normAutofit lnSpcReduction="10000"/>
          </a:bodyPr>
          <a:lstStyle/>
          <a:p>
            <a:pPr algn="just"/>
            <a:r>
              <a:rPr lang="en-US" sz="3000" b="1" i="1" dirty="0" smtClean="0">
                <a:latin typeface="Adobe Caslon Pro Bold" pitchFamily="18" charset="0"/>
              </a:rPr>
              <a:t>Agriculture was the principal occupation of the settled populations in the newly conquered territories. The state had overall control of agricultural lands, deriving the bulk of its income from land revenue once the conquests were over.</a:t>
            </a:r>
          </a:p>
          <a:p>
            <a:pPr algn="just"/>
            <a:r>
              <a:rPr lang="en-US" sz="3000" b="1" i="1" dirty="0" smtClean="0">
                <a:latin typeface="Adobe Caslon Pro Bold" pitchFamily="18" charset="0"/>
              </a:rPr>
              <a:t>Many new cities were founded, mainly to settle Arab soldiers (</a:t>
            </a:r>
            <a:r>
              <a:rPr lang="en-US" sz="3000" b="1" i="1" dirty="0" err="1" smtClean="0">
                <a:latin typeface="Adobe Caslon Pro Bold" pitchFamily="18" charset="0"/>
              </a:rPr>
              <a:t>jund</a:t>
            </a:r>
            <a:r>
              <a:rPr lang="en-US" sz="3000" b="1" i="1" dirty="0" smtClean="0">
                <a:latin typeface="Adobe Caslon Pro Bold" pitchFamily="18" charset="0"/>
              </a:rPr>
              <a:t>) who formed the backbone of the local administration. Among this class of garrison-cities, called </a:t>
            </a:r>
            <a:r>
              <a:rPr lang="en-US" sz="3000" b="1" i="1" dirty="0" err="1" smtClean="0">
                <a:latin typeface="Adobe Caslon Pro Bold" pitchFamily="18" charset="0"/>
              </a:rPr>
              <a:t>misr</a:t>
            </a:r>
            <a:r>
              <a:rPr lang="en-US" sz="3000" b="1" i="1" dirty="0" smtClean="0">
                <a:latin typeface="Adobe Caslon Pro Bold" pitchFamily="18" charset="0"/>
              </a:rPr>
              <a:t> (the </a:t>
            </a:r>
            <a:r>
              <a:rPr lang="en-US" sz="3000" b="1" i="1" dirty="0" err="1" smtClean="0">
                <a:latin typeface="Adobe Caslon Pro Bold" pitchFamily="18" charset="0"/>
              </a:rPr>
              <a:t>ArabicEgypt</a:t>
            </a:r>
            <a:r>
              <a:rPr lang="en-US" sz="3000" b="1" i="1" dirty="0" smtClean="0">
                <a:latin typeface="Adobe Caslon Pro Bold" pitchFamily="18" charset="0"/>
              </a:rPr>
              <a:t>), were </a:t>
            </a:r>
            <a:r>
              <a:rPr lang="en-US" sz="3000" b="1" i="1" dirty="0" err="1" smtClean="0">
                <a:latin typeface="Adobe Caslon Pro Bold" pitchFamily="18" charset="0"/>
              </a:rPr>
              <a:t>Kufa</a:t>
            </a:r>
            <a:r>
              <a:rPr lang="en-US" sz="3000" b="1" i="1" dirty="0" smtClean="0">
                <a:latin typeface="Adobe Caslon Pro Bold" pitchFamily="18" charset="0"/>
              </a:rPr>
              <a:t> and Basra in Iraq, and </a:t>
            </a:r>
            <a:r>
              <a:rPr lang="en-US" sz="3000" b="1" i="1" dirty="0" err="1" smtClean="0">
                <a:latin typeface="Adobe Caslon Pro Bold" pitchFamily="18" charset="0"/>
              </a:rPr>
              <a:t>Fustat</a:t>
            </a:r>
            <a:r>
              <a:rPr lang="en-US" sz="3000" b="1" i="1" dirty="0" smtClean="0">
                <a:latin typeface="Adobe Caslon Pro Bold" pitchFamily="18" charset="0"/>
              </a:rPr>
              <a:t> and Cairo in Egypt.</a:t>
            </a:r>
          </a:p>
          <a:p>
            <a:endParaRPr lang="en-US" dirty="0"/>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609600"/>
            <a:ext cx="4419600" cy="5516563"/>
          </a:xfrm>
        </p:spPr>
        <p:txBody>
          <a:bodyPr>
            <a:noAutofit/>
          </a:bodyPr>
          <a:lstStyle/>
          <a:p>
            <a:pPr algn="just"/>
            <a:r>
              <a:rPr lang="en-US" sz="3000" b="1" i="1" dirty="0" smtClean="0">
                <a:latin typeface="Adobe Caslon Pro Bold" pitchFamily="18" charset="0"/>
              </a:rPr>
              <a:t>Geography </a:t>
            </a:r>
            <a:r>
              <a:rPr lang="en-US" sz="3000" b="1" i="1" dirty="0" err="1" smtClean="0">
                <a:latin typeface="Adobe Caslon Pro Bold" pitchFamily="18" charset="0"/>
              </a:rPr>
              <a:t>favoured</a:t>
            </a:r>
            <a:r>
              <a:rPr lang="en-US" sz="3000" b="1" i="1" dirty="0" smtClean="0">
                <a:latin typeface="Adobe Caslon Pro Bold" pitchFamily="18" charset="0"/>
              </a:rPr>
              <a:t> the Muslim empire, which spread between the trading zones of the Indian Ocean and the Mediterranean. For five centuries, Arab and Iranian traders monopolized the maritime trade between China, India and Europe. Persian Gulf.</a:t>
            </a:r>
          </a:p>
        </p:txBody>
      </p:sp>
      <p:pic>
        <p:nvPicPr>
          <p:cNvPr id="7170" name="Picture 2" descr="C:\Users\HCL\Desktop\images.jpg"/>
          <p:cNvPicPr>
            <a:picLocks noGrp="1" noChangeAspect="1" noChangeArrowheads="1"/>
          </p:cNvPicPr>
          <p:nvPr>
            <p:ph sz="half" idx="2"/>
          </p:nvPr>
        </p:nvPicPr>
        <p:blipFill>
          <a:blip r:embed="rId2"/>
          <a:srcRect/>
          <a:stretch>
            <a:fillRect/>
          </a:stretch>
        </p:blipFill>
        <p:spPr bwMode="auto">
          <a:xfrm>
            <a:off x="5029200" y="457200"/>
            <a:ext cx="3810000" cy="579120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latin typeface="Adobe Caslon Pro Bold" pitchFamily="18" charset="0"/>
              </a:rPr>
              <a:t>Learning and Culture</a:t>
            </a:r>
          </a:p>
        </p:txBody>
      </p:sp>
      <p:sp>
        <p:nvSpPr>
          <p:cNvPr id="3" name="Content Placeholder 2"/>
          <p:cNvSpPr>
            <a:spLocks noGrp="1"/>
          </p:cNvSpPr>
          <p:nvPr>
            <p:ph idx="1"/>
          </p:nvPr>
        </p:nvSpPr>
        <p:spPr>
          <a:xfrm>
            <a:off x="457200" y="1295400"/>
            <a:ext cx="8229600" cy="4830763"/>
          </a:xfrm>
        </p:spPr>
        <p:txBody>
          <a:bodyPr>
            <a:normAutofit fontScale="92500" lnSpcReduction="10000"/>
          </a:bodyPr>
          <a:lstStyle/>
          <a:p>
            <a:r>
              <a:rPr lang="en-US" b="1" i="1" dirty="0" smtClean="0">
                <a:latin typeface="Adobe Caslon Pro Bold" pitchFamily="18" charset="0"/>
              </a:rPr>
              <a:t>For religious scholars (</a:t>
            </a:r>
            <a:r>
              <a:rPr lang="en-US" b="1" i="1" dirty="0" err="1" smtClean="0">
                <a:latin typeface="Adobe Caslon Pro Bold" pitchFamily="18" charset="0"/>
              </a:rPr>
              <a:t>ulama</a:t>
            </a:r>
            <a:r>
              <a:rPr lang="en-US" b="1" i="1" dirty="0" smtClean="0">
                <a:latin typeface="Adobe Caslon Pro Bold" pitchFamily="18" charset="0"/>
              </a:rPr>
              <a:t>), knowledge (</a:t>
            </a:r>
            <a:r>
              <a:rPr lang="en-US" b="1" i="1" dirty="0" err="1" smtClean="0">
                <a:latin typeface="Adobe Caslon Pro Bold" pitchFamily="18" charset="0"/>
              </a:rPr>
              <a:t>ilm</a:t>
            </a:r>
            <a:r>
              <a:rPr lang="en-US" b="1" i="1" dirty="0" smtClean="0">
                <a:latin typeface="Adobe Caslon Pro Bold" pitchFamily="18" charset="0"/>
              </a:rPr>
              <a:t>) derived from the Quran and the model </a:t>
            </a:r>
            <a:r>
              <a:rPr lang="en-US" b="1" i="1" dirty="0" err="1" smtClean="0">
                <a:latin typeface="Adobe Caslon Pro Bold" pitchFamily="18" charset="0"/>
              </a:rPr>
              <a:t>behaviour</a:t>
            </a:r>
            <a:r>
              <a:rPr lang="en-US" b="1" i="1" dirty="0" smtClean="0">
                <a:latin typeface="Adobe Caslon Pro Bold" pitchFamily="18" charset="0"/>
              </a:rPr>
              <a:t> of the Prophet (</a:t>
            </a:r>
            <a:r>
              <a:rPr lang="en-US" b="1" i="1" dirty="0" err="1" smtClean="0">
                <a:latin typeface="Adobe Caslon Pro Bold" pitchFamily="18" charset="0"/>
              </a:rPr>
              <a:t>sunna</a:t>
            </a:r>
            <a:r>
              <a:rPr lang="en-US" b="1" i="1" dirty="0" smtClean="0">
                <a:latin typeface="Adobe Caslon Pro Bold" pitchFamily="18" charset="0"/>
              </a:rPr>
              <a:t>) was the only way to know the will of God and provide guidance in this world. The </a:t>
            </a:r>
            <a:r>
              <a:rPr lang="en-US" b="1" i="1" dirty="0" err="1" smtClean="0">
                <a:latin typeface="Adobe Caslon Pro Bold" pitchFamily="18" charset="0"/>
              </a:rPr>
              <a:t>ulama</a:t>
            </a:r>
            <a:r>
              <a:rPr lang="en-US" b="1" i="1" dirty="0" smtClean="0">
                <a:latin typeface="Adobe Caslon Pro Bold" pitchFamily="18" charset="0"/>
              </a:rPr>
              <a:t> in medieval times devoted themselves to writing </a:t>
            </a:r>
            <a:r>
              <a:rPr lang="en-US" b="1" i="1" dirty="0" err="1" smtClean="0">
                <a:latin typeface="Adobe Caslon Pro Bold" pitchFamily="18" charset="0"/>
              </a:rPr>
              <a:t>tafsir</a:t>
            </a:r>
            <a:r>
              <a:rPr lang="en-US" b="1" i="1" dirty="0" smtClean="0">
                <a:latin typeface="Adobe Caslon Pro Bold" pitchFamily="18" charset="0"/>
              </a:rPr>
              <a:t> and documenting Muhammad’s authentic </a:t>
            </a:r>
            <a:r>
              <a:rPr lang="en-US" b="1" i="1" dirty="0" err="1" smtClean="0">
                <a:latin typeface="Adobe Caslon Pro Bold" pitchFamily="18" charset="0"/>
              </a:rPr>
              <a:t>hadith</a:t>
            </a:r>
            <a:r>
              <a:rPr lang="en-US" b="1" i="1" dirty="0" smtClean="0">
                <a:latin typeface="Adobe Caslon Pro Bold" pitchFamily="18" charset="0"/>
              </a:rPr>
              <a:t>. Some went on to prepare a body of laws or </a:t>
            </a:r>
            <a:r>
              <a:rPr lang="en-US" b="1" i="1" dirty="0" err="1" smtClean="0">
                <a:latin typeface="Adobe Caslon Pro Bold" pitchFamily="18" charset="0"/>
              </a:rPr>
              <a:t>sharia</a:t>
            </a:r>
            <a:r>
              <a:rPr lang="en-US" b="1" i="1" dirty="0" smtClean="0">
                <a:latin typeface="Adobe Caslon Pro Bold" pitchFamily="18" charset="0"/>
              </a:rPr>
              <a:t> (the straight path) to govern the relationship of Muslims with God through rituals (</a:t>
            </a:r>
            <a:r>
              <a:rPr lang="en-US" b="1" i="1" dirty="0" err="1" smtClean="0">
                <a:latin typeface="Adobe Caslon Pro Bold" pitchFamily="18" charset="0"/>
              </a:rPr>
              <a:t>ibadat</a:t>
            </a:r>
            <a:r>
              <a:rPr lang="en-US" b="1" i="1" dirty="0" smtClean="0">
                <a:latin typeface="Adobe Caslon Pro Bold" pitchFamily="18" charset="0"/>
              </a:rPr>
              <a:t>) and with the rest of the humanity through social affairs (</a:t>
            </a:r>
            <a:r>
              <a:rPr lang="en-US" b="1" i="1" dirty="0" err="1" smtClean="0">
                <a:latin typeface="Adobe Caslon Pro Bold" pitchFamily="18" charset="0"/>
              </a:rPr>
              <a:t>muamalat</a:t>
            </a:r>
            <a:r>
              <a:rPr lang="en-US" i="1" dirty="0" smtClean="0"/>
              <a:t>).</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p>
            <a:r>
              <a:rPr lang="en-US" sz="3200" dirty="0" smtClean="0">
                <a:latin typeface="Adobe Caslon Pro Bold" pitchFamily="18" charset="0"/>
              </a:rPr>
              <a:t>The Quran</a:t>
            </a:r>
          </a:p>
        </p:txBody>
      </p:sp>
      <p:sp>
        <p:nvSpPr>
          <p:cNvPr id="3" name="Content Placeholder 2"/>
          <p:cNvSpPr>
            <a:spLocks noGrp="1"/>
          </p:cNvSpPr>
          <p:nvPr>
            <p:ph sz="half" idx="1"/>
          </p:nvPr>
        </p:nvSpPr>
        <p:spPr>
          <a:xfrm>
            <a:off x="152400" y="838200"/>
            <a:ext cx="8686800" cy="5867400"/>
          </a:xfrm>
        </p:spPr>
        <p:txBody>
          <a:bodyPr>
            <a:noAutofit/>
          </a:bodyPr>
          <a:lstStyle/>
          <a:p>
            <a:pPr algn="just"/>
            <a:r>
              <a:rPr lang="en-US" b="1" i="1" dirty="0" smtClean="0">
                <a:latin typeface="Adobe Caslon Pro Bold" pitchFamily="18" charset="0"/>
              </a:rPr>
              <a:t>The Quran is a book in Arabic divided into 114 chapters (</a:t>
            </a:r>
            <a:r>
              <a:rPr lang="en-US" b="1" i="1" dirty="0" err="1" smtClean="0">
                <a:latin typeface="Adobe Caslon Pro Bold" pitchFamily="18" charset="0"/>
              </a:rPr>
              <a:t>suras</a:t>
            </a:r>
            <a:r>
              <a:rPr lang="en-US" b="1" i="1" dirty="0" smtClean="0">
                <a:latin typeface="Adobe Caslon Pro Bold" pitchFamily="18" charset="0"/>
              </a:rPr>
              <a:t>) and arranged in descending order of length, the shortest being the last. The only exception to this is the first </a:t>
            </a:r>
            <a:r>
              <a:rPr lang="en-US" b="1" i="1" dirty="0" err="1" smtClean="0">
                <a:latin typeface="Adobe Caslon Pro Bold" pitchFamily="18" charset="0"/>
              </a:rPr>
              <a:t>sura</a:t>
            </a:r>
            <a:r>
              <a:rPr lang="en-US" b="1" i="1" dirty="0" smtClean="0">
                <a:latin typeface="Adobe Caslon Pro Bold" pitchFamily="18" charset="0"/>
              </a:rPr>
              <a:t> which is a short prayer (al-</a:t>
            </a:r>
            <a:r>
              <a:rPr lang="en-US" b="1" i="1" dirty="0" err="1" smtClean="0">
                <a:latin typeface="Adobe Caslon Pro Bold" pitchFamily="18" charset="0"/>
              </a:rPr>
              <a:t>fatiha</a:t>
            </a:r>
            <a:r>
              <a:rPr lang="en-US" b="1" i="1" dirty="0" smtClean="0">
                <a:latin typeface="Adobe Caslon Pro Bold" pitchFamily="18" charset="0"/>
              </a:rPr>
              <a:t> or opening). According to Muslim tradition, the Quran is a collection of messages (revelations) which God sent to the Prophet</a:t>
            </a:r>
          </a:p>
          <a:p>
            <a:pPr algn="just"/>
            <a:r>
              <a:rPr lang="en-US" b="1" i="1" dirty="0" smtClean="0">
                <a:latin typeface="Adobe Caslon Pro Bold" pitchFamily="18" charset="0"/>
              </a:rPr>
              <a:t>Muhammad between 610 and 632, first in Mecca and then in Medina. The task of compiling these revelations was completed some time in 650. The oldest complete Quran we have today dates from the ninth century. There are many fragments which are older, the earliest being the verses engraved on the Dome of the Rock and on coins in the seventh century.</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Users\HCL\Desktop\images.jpg"/>
          <p:cNvPicPr>
            <a:picLocks noGrp="1" noChangeAspect="1" noChangeArrowheads="1"/>
          </p:cNvPicPr>
          <p:nvPr>
            <p:ph idx="1"/>
          </p:nvPr>
        </p:nvPicPr>
        <p:blipFill>
          <a:blip r:embed="rId2"/>
          <a:srcRect/>
          <a:stretch>
            <a:fillRect/>
          </a:stretch>
        </p:blipFill>
        <p:spPr bwMode="auto">
          <a:xfrm>
            <a:off x="381000" y="762000"/>
            <a:ext cx="4724400" cy="5410200"/>
          </a:xfrm>
          <a:prstGeom prst="rect">
            <a:avLst/>
          </a:prstGeom>
          <a:noFill/>
        </p:spPr>
      </p:pic>
      <p:pic>
        <p:nvPicPr>
          <p:cNvPr id="8195" name="Picture 3" descr="C:\Users\HCL\Desktop\f.jpg"/>
          <p:cNvPicPr>
            <a:picLocks noChangeAspect="1" noChangeArrowheads="1"/>
          </p:cNvPicPr>
          <p:nvPr/>
        </p:nvPicPr>
        <p:blipFill>
          <a:blip r:embed="rId3"/>
          <a:srcRect/>
          <a:stretch>
            <a:fillRect/>
          </a:stretch>
        </p:blipFill>
        <p:spPr bwMode="auto">
          <a:xfrm>
            <a:off x="4724400" y="838200"/>
            <a:ext cx="3962400" cy="525780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sz="3200" dirty="0" smtClean="0">
                <a:latin typeface="Adobe Caslon Pro Bold" pitchFamily="18" charset="0"/>
              </a:rPr>
              <a:t>Literacy</a:t>
            </a:r>
          </a:p>
        </p:txBody>
      </p:sp>
      <p:sp>
        <p:nvSpPr>
          <p:cNvPr id="3" name="Content Placeholder 2"/>
          <p:cNvSpPr>
            <a:spLocks noGrp="1"/>
          </p:cNvSpPr>
          <p:nvPr>
            <p:ph sz="half" idx="1"/>
          </p:nvPr>
        </p:nvSpPr>
        <p:spPr>
          <a:xfrm>
            <a:off x="457200" y="1066800"/>
            <a:ext cx="4495800" cy="5059363"/>
          </a:xfrm>
        </p:spPr>
        <p:txBody>
          <a:bodyPr>
            <a:normAutofit/>
          </a:bodyPr>
          <a:lstStyle/>
          <a:p>
            <a:pPr algn="just"/>
            <a:r>
              <a:rPr lang="en-US" b="1" i="1" dirty="0" smtClean="0">
                <a:latin typeface="Adobe Caslon Pro Bold" pitchFamily="18" charset="0"/>
              </a:rPr>
              <a:t>At the beginning of the eleventh century, </a:t>
            </a:r>
            <a:r>
              <a:rPr lang="en-US" b="1" i="1" dirty="0" err="1" smtClean="0">
                <a:latin typeface="Adobe Caslon Pro Bold" pitchFamily="18" charset="0"/>
              </a:rPr>
              <a:t>Ghazni</a:t>
            </a:r>
            <a:r>
              <a:rPr lang="en-US" b="1" i="1" dirty="0" smtClean="0">
                <a:latin typeface="Adobe Caslon Pro Bold" pitchFamily="18" charset="0"/>
              </a:rPr>
              <a:t> became the centre of Persian literary life. The most outstanding was Firdausi (d. 1020), who took 30 years to complete the </a:t>
            </a:r>
            <a:r>
              <a:rPr lang="en-US" b="1" i="1" dirty="0" err="1" smtClean="0">
                <a:solidFill>
                  <a:srgbClr val="FF0000"/>
                </a:solidFill>
                <a:latin typeface="Adobe Caslon Pro Bold" pitchFamily="18" charset="0"/>
              </a:rPr>
              <a:t>Shahnama</a:t>
            </a:r>
            <a:r>
              <a:rPr lang="en-US" b="1" i="1" dirty="0" smtClean="0">
                <a:solidFill>
                  <a:srgbClr val="FF0000"/>
                </a:solidFill>
                <a:latin typeface="Adobe Caslon Pro Bold" pitchFamily="18" charset="0"/>
              </a:rPr>
              <a:t> (Book of Kings), </a:t>
            </a:r>
            <a:r>
              <a:rPr lang="en-US" b="1" i="1" dirty="0" smtClean="0">
                <a:latin typeface="Adobe Caslon Pro Bold" pitchFamily="18" charset="0"/>
              </a:rPr>
              <a:t>an epic of 50,000 couplets which has become a masterpiece of Islamic literature</a:t>
            </a:r>
          </a:p>
        </p:txBody>
      </p:sp>
      <p:pic>
        <p:nvPicPr>
          <p:cNvPr id="9218" name="Picture 2" descr="C:\Users\HCL\Desktop\images.jpg"/>
          <p:cNvPicPr>
            <a:picLocks noGrp="1" noChangeAspect="1" noChangeArrowheads="1"/>
          </p:cNvPicPr>
          <p:nvPr>
            <p:ph sz="half" idx="2"/>
          </p:nvPr>
        </p:nvPicPr>
        <p:blipFill>
          <a:blip r:embed="rId2"/>
          <a:srcRect/>
          <a:stretch>
            <a:fillRect/>
          </a:stretch>
        </p:blipFill>
        <p:spPr bwMode="auto">
          <a:xfrm>
            <a:off x="5257800" y="838200"/>
            <a:ext cx="3276600" cy="556260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C:\Users\HCL\Desktop\f.jpg"/>
          <p:cNvPicPr>
            <a:picLocks noGrp="1" noChangeAspect="1" noChangeArrowheads="1"/>
          </p:cNvPicPr>
          <p:nvPr>
            <p:ph sz="half" idx="1"/>
          </p:nvPr>
        </p:nvPicPr>
        <p:blipFill>
          <a:blip r:embed="rId2"/>
          <a:srcRect/>
          <a:stretch>
            <a:fillRect/>
          </a:stretch>
        </p:blipFill>
        <p:spPr bwMode="auto">
          <a:xfrm>
            <a:off x="304800" y="533400"/>
            <a:ext cx="4114800" cy="6019800"/>
          </a:xfrm>
          <a:prstGeom prst="rect">
            <a:avLst/>
          </a:prstGeom>
          <a:ln>
            <a:noFill/>
          </a:ln>
          <a:effectLst>
            <a:softEdge rad="112500"/>
          </a:effectLst>
        </p:spPr>
      </p:pic>
      <p:pic>
        <p:nvPicPr>
          <p:cNvPr id="10243" name="Picture 3" descr="C:\Users\HCL\Desktop\images.jpg"/>
          <p:cNvPicPr>
            <a:picLocks noGrp="1" noChangeAspect="1" noChangeArrowheads="1"/>
          </p:cNvPicPr>
          <p:nvPr>
            <p:ph sz="half" idx="2"/>
          </p:nvPr>
        </p:nvPicPr>
        <p:blipFill>
          <a:blip r:embed="rId3"/>
          <a:srcRect/>
          <a:stretch>
            <a:fillRect/>
          </a:stretch>
        </p:blipFill>
        <p:spPr bwMode="auto">
          <a:xfrm>
            <a:off x="4572000" y="457200"/>
            <a:ext cx="4191000" cy="6019800"/>
          </a:xfrm>
          <a:prstGeom prst="rect">
            <a:avLst/>
          </a:prstGeom>
          <a:noFill/>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normAutofit/>
          </a:bodyPr>
          <a:lstStyle/>
          <a:p>
            <a:pPr algn="just"/>
            <a:r>
              <a:rPr lang="en-US" sz="2800" b="1" i="1" dirty="0" smtClean="0">
                <a:latin typeface="Adobe Caslon Pro Bold" pitchFamily="18" charset="0"/>
              </a:rPr>
              <a:t>The tradition of history writing was well established in literate Muslim societies. History books were read by scholars and students as well as by the broader literate public. For rulers and officials, history provided a good record of the glories and achievements of a dynasty as well as examples of the techniques of administration. </a:t>
            </a:r>
          </a:p>
          <a:p>
            <a:pPr algn="just"/>
            <a:endParaRPr lang="en-US" sz="2800" b="1" i="1" dirty="0" smtClean="0">
              <a:latin typeface="Adobe Caslon Pro Bold" pitchFamily="18" charset="0"/>
            </a:endParaRPr>
          </a:p>
          <a:p>
            <a:pPr algn="just"/>
            <a:r>
              <a:rPr lang="en-US" sz="2800" b="1" i="1" dirty="0" smtClean="0">
                <a:latin typeface="Adobe Caslon Pro Bold" pitchFamily="18" charset="0"/>
              </a:rPr>
              <a:t>In the two major historical works, </a:t>
            </a:r>
            <a:r>
              <a:rPr lang="en-US" sz="2800" b="1" i="1" dirty="0" err="1" smtClean="0">
                <a:solidFill>
                  <a:srgbClr val="FF0000"/>
                </a:solidFill>
                <a:latin typeface="Adobe Caslon Pro Bold" pitchFamily="18" charset="0"/>
              </a:rPr>
              <a:t>Ansab</a:t>
            </a:r>
            <a:r>
              <a:rPr lang="en-US" sz="2800" b="1" i="1" dirty="0" smtClean="0">
                <a:solidFill>
                  <a:srgbClr val="FF0000"/>
                </a:solidFill>
                <a:latin typeface="Adobe Caslon Pro Bold" pitchFamily="18" charset="0"/>
              </a:rPr>
              <a:t> al-</a:t>
            </a:r>
            <a:r>
              <a:rPr lang="en-US" sz="2800" b="1" i="1" dirty="0" err="1" smtClean="0">
                <a:solidFill>
                  <a:srgbClr val="FF0000"/>
                </a:solidFill>
                <a:latin typeface="Adobe Caslon Pro Bold" pitchFamily="18" charset="0"/>
              </a:rPr>
              <a:t>Ashraf</a:t>
            </a:r>
            <a:r>
              <a:rPr lang="en-US" sz="2800" b="1" i="1" dirty="0" smtClean="0">
                <a:solidFill>
                  <a:srgbClr val="FF0000"/>
                </a:solidFill>
                <a:latin typeface="Adobe Caslon Pro Bold" pitchFamily="18" charset="0"/>
              </a:rPr>
              <a:t> (Genealogies of the Nobles) of </a:t>
            </a:r>
            <a:r>
              <a:rPr lang="en-US" sz="2800" b="1" i="1" dirty="0" err="1" smtClean="0">
                <a:solidFill>
                  <a:srgbClr val="FF0000"/>
                </a:solidFill>
                <a:latin typeface="Adobe Caslon Pro Bold" pitchFamily="18" charset="0"/>
              </a:rPr>
              <a:t>Baladhuri</a:t>
            </a:r>
            <a:r>
              <a:rPr lang="en-US" sz="2800" b="1" i="1" dirty="0" smtClean="0">
                <a:solidFill>
                  <a:srgbClr val="FF0000"/>
                </a:solidFill>
                <a:latin typeface="Adobe Caslon Pro Bold" pitchFamily="18" charset="0"/>
              </a:rPr>
              <a:t> (</a:t>
            </a:r>
            <a:r>
              <a:rPr lang="en-US" sz="2800" b="1" i="1" dirty="0" smtClean="0">
                <a:latin typeface="Adobe Caslon Pro Bold" pitchFamily="18" charset="0"/>
              </a:rPr>
              <a:t>d. 892) and </a:t>
            </a:r>
            <a:r>
              <a:rPr lang="en-US" sz="2800" b="1" i="1" dirty="0" err="1" smtClean="0">
                <a:solidFill>
                  <a:srgbClr val="FF0000"/>
                </a:solidFill>
                <a:latin typeface="Adobe Caslon Pro Bold" pitchFamily="18" charset="0"/>
              </a:rPr>
              <a:t>Tarikh</a:t>
            </a:r>
            <a:r>
              <a:rPr lang="en-US" sz="2800" b="1" i="1" dirty="0" smtClean="0">
                <a:solidFill>
                  <a:srgbClr val="FF0000"/>
                </a:solidFill>
                <a:latin typeface="Adobe Caslon Pro Bold" pitchFamily="18" charset="0"/>
              </a:rPr>
              <a:t> al-</a:t>
            </a:r>
            <a:r>
              <a:rPr lang="en-US" sz="2800" b="1" i="1" dirty="0" err="1" smtClean="0">
                <a:solidFill>
                  <a:srgbClr val="FF0000"/>
                </a:solidFill>
                <a:latin typeface="Adobe Caslon Pro Bold" pitchFamily="18" charset="0"/>
              </a:rPr>
              <a:t>Rusul</a:t>
            </a:r>
            <a:r>
              <a:rPr lang="en-US" sz="2800" b="1" i="1" dirty="0" smtClean="0">
                <a:solidFill>
                  <a:srgbClr val="FF0000"/>
                </a:solidFill>
                <a:latin typeface="Adobe Caslon Pro Bold" pitchFamily="18" charset="0"/>
              </a:rPr>
              <a:t> </a:t>
            </a:r>
            <a:r>
              <a:rPr lang="en-US" sz="2800" b="1" i="1" dirty="0" err="1" smtClean="0">
                <a:solidFill>
                  <a:srgbClr val="FF0000"/>
                </a:solidFill>
                <a:latin typeface="Adobe Caslon Pro Bold" pitchFamily="18" charset="0"/>
              </a:rPr>
              <a:t>wal</a:t>
            </a:r>
            <a:r>
              <a:rPr lang="en-US" sz="2800" b="1" i="1" dirty="0" smtClean="0">
                <a:solidFill>
                  <a:srgbClr val="FF0000"/>
                </a:solidFill>
                <a:latin typeface="Adobe Caslon Pro Bold" pitchFamily="18" charset="0"/>
              </a:rPr>
              <a:t> </a:t>
            </a:r>
            <a:r>
              <a:rPr lang="en-US" sz="2800" b="1" i="1" dirty="0" err="1" smtClean="0">
                <a:solidFill>
                  <a:srgbClr val="FF0000"/>
                </a:solidFill>
                <a:latin typeface="Adobe Caslon Pro Bold" pitchFamily="18" charset="0"/>
              </a:rPr>
              <a:t>Muluk</a:t>
            </a:r>
            <a:r>
              <a:rPr lang="en-US" sz="2800" b="1" i="1" dirty="0" smtClean="0">
                <a:solidFill>
                  <a:srgbClr val="FF0000"/>
                </a:solidFill>
                <a:latin typeface="Adobe Caslon Pro Bold" pitchFamily="18" charset="0"/>
              </a:rPr>
              <a:t> </a:t>
            </a:r>
            <a:r>
              <a:rPr lang="en-US" sz="2800" b="1" i="1" dirty="0" smtClean="0">
                <a:latin typeface="Adobe Caslon Pro Bold" pitchFamily="18" charset="0"/>
              </a:rPr>
              <a:t>(History of Prophets and Kings) of </a:t>
            </a:r>
            <a:r>
              <a:rPr lang="en-US" sz="2800" b="1" i="1" dirty="0" err="1" smtClean="0">
                <a:latin typeface="Adobe Caslon Pro Bold" pitchFamily="18" charset="0"/>
              </a:rPr>
              <a:t>Tabari</a:t>
            </a:r>
            <a:r>
              <a:rPr lang="en-US" sz="2800" b="1" i="1" dirty="0" smtClean="0">
                <a:latin typeface="Adobe Caslon Pro Bold" pitchFamily="18" charset="0"/>
              </a:rPr>
              <a:t>, the whole of human history was treated with the Islamic period as the focal point</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8" name="Picture 4" descr="C:\Users\HCL\Desktop\maxresdefault.jpg"/>
          <p:cNvPicPr>
            <a:picLocks noGrp="1" noChangeAspect="1" noChangeArrowheads="1"/>
          </p:cNvPicPr>
          <p:nvPr>
            <p:ph idx="1"/>
          </p:nvPr>
        </p:nvPicPr>
        <p:blipFill>
          <a:blip r:embed="rId2"/>
          <a:srcRect/>
          <a:stretch>
            <a:fillRect/>
          </a:stretch>
        </p:blipFill>
        <p:spPr bwMode="auto">
          <a:xfrm>
            <a:off x="304800" y="228600"/>
            <a:ext cx="8610600" cy="6248400"/>
          </a:xfrm>
          <a:prstGeom prst="rect">
            <a:avLst/>
          </a:prstGeom>
          <a:ln>
            <a:noFill/>
          </a:ln>
          <a:effectLst>
            <a:softEdge rad="112500"/>
          </a:effectLst>
        </p:spPr>
      </p:pic>
      <p:sp>
        <p:nvSpPr>
          <p:cNvPr id="6" name="TextBox 5"/>
          <p:cNvSpPr txBox="1"/>
          <p:nvPr/>
        </p:nvSpPr>
        <p:spPr>
          <a:xfrm>
            <a:off x="457200" y="914400"/>
            <a:ext cx="1292662" cy="5029200"/>
          </a:xfrm>
          <a:prstGeom prst="rect">
            <a:avLst/>
          </a:prstGeom>
          <a:noFill/>
        </p:spPr>
        <p:txBody>
          <a:bodyPr vert="vert270"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7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ston-ExtraBold-Italic" pitchFamily="2" charset="0"/>
              </a:rPr>
              <a:t>THANKS</a:t>
            </a:r>
            <a:endParaRPr lang="en-US" sz="7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ston-ExtraBold-Italic" pitchFamily="2"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255</TotalTime>
  <Words>2034</Words>
  <Application>Microsoft Office PowerPoint</Application>
  <PresentationFormat>On-screen Show (4:3)</PresentationFormat>
  <Paragraphs>72</Paragraphs>
  <Slides>30</Slides>
  <Notes>0</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Office Theme</vt:lpstr>
      <vt:lpstr>  The Central Islamic Lands </vt:lpstr>
      <vt:lpstr>Introduction</vt:lpstr>
      <vt:lpstr>Sources</vt:lpstr>
      <vt:lpstr>Slide 4</vt:lpstr>
      <vt:lpstr>Slide 5</vt:lpstr>
      <vt:lpstr>Slide 6</vt:lpstr>
      <vt:lpstr>The Rise of Islam in Arabia</vt:lpstr>
      <vt:lpstr>Holy Place Mecca</vt:lpstr>
      <vt:lpstr>Slide 9</vt:lpstr>
      <vt:lpstr>Islamic Calendar</vt:lpstr>
      <vt:lpstr>Slide 11</vt:lpstr>
      <vt:lpstr> The Caliphate: Expansion, Civil Wars and Sect Formation</vt:lpstr>
      <vt:lpstr>Calipha’s Rule</vt:lpstr>
      <vt:lpstr>The Umayyads and the Centralisation of Polity</vt:lpstr>
      <vt:lpstr>Abd al-Malik (685-705)</vt:lpstr>
      <vt:lpstr>Abd al-Malik’s Coinage Reform</vt:lpstr>
      <vt:lpstr>Slide 17</vt:lpstr>
      <vt:lpstr>The Abbasid Revolution</vt:lpstr>
      <vt:lpstr>The Great Mosque of al-Mutawwakil in Samarra</vt:lpstr>
      <vt:lpstr>The Crusades</vt:lpstr>
      <vt:lpstr>Slide 21</vt:lpstr>
      <vt:lpstr> Economy: Agriculture, Urbanisation and Commerce </vt:lpstr>
      <vt:lpstr>Slide 23</vt:lpstr>
      <vt:lpstr>Learning and Culture</vt:lpstr>
      <vt:lpstr>The Quran</vt:lpstr>
      <vt:lpstr>Slide 26</vt:lpstr>
      <vt:lpstr>Literacy</vt:lpstr>
      <vt:lpstr>Slide 28</vt:lpstr>
      <vt:lpstr>Slide 29</vt:lpstr>
      <vt:lpstr>Slide 30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Central Islamic Lands</dc:title>
  <dc:creator>HCL</dc:creator>
  <cp:lastModifiedBy>HCL</cp:lastModifiedBy>
  <cp:revision>60</cp:revision>
  <dcterms:created xsi:type="dcterms:W3CDTF">2020-08-16T12:16:24Z</dcterms:created>
  <dcterms:modified xsi:type="dcterms:W3CDTF">2020-08-17T13:59:04Z</dcterms:modified>
</cp:coreProperties>
</file>