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1" r:id="rId5"/>
    <p:sldId id="262" r:id="rId6"/>
    <p:sldId id="256" r:id="rId7"/>
    <p:sldId id="258" r:id="rId8"/>
    <p:sldId id="263" r:id="rId9"/>
    <p:sldId id="264" r:id="rId10"/>
    <p:sldId id="265" r:id="rId11"/>
    <p:sldId id="266" r:id="rId12"/>
    <p:sldId id="267" r:id="rId13"/>
    <p:sldId id="268" r:id="rId14"/>
    <p:sldId id="269" r:id="rId15"/>
    <p:sldId id="270" r:id="rId16"/>
    <p:sldId id="272"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7/15/2020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24800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5066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0256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0824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97939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4595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94588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27224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46955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80059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34221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54527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20659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8951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49266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99275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57938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7/15/2020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8834788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5B8407-C874-A04F-9592-DBCA10091D97}"/>
              </a:ext>
            </a:extLst>
          </p:cNvPr>
          <p:cNvSpPr txBox="1"/>
          <p:nvPr/>
        </p:nvSpPr>
        <p:spPr>
          <a:xfrm>
            <a:off x="988219" y="1506021"/>
            <a:ext cx="6096000" cy="2554545"/>
          </a:xfrm>
          <a:prstGeom prst="rect">
            <a:avLst/>
          </a:prstGeom>
          <a:noFill/>
        </p:spPr>
        <p:txBody>
          <a:bodyPr wrap="square">
            <a:spAutoFit/>
          </a:bodyPr>
          <a:lstStyle/>
          <a:p>
            <a:pPr algn="l"/>
            <a:r>
              <a:rPr lang="hi-IN" sz="8000" b="0" i="0">
                <a:solidFill>
                  <a:srgbClr val="222222"/>
                </a:solidFill>
                <a:effectLst/>
                <a:latin typeface="Raleway"/>
              </a:rPr>
              <a:t>नमक का दारोगा</a:t>
            </a:r>
          </a:p>
        </p:txBody>
      </p:sp>
    </p:spTree>
    <p:extLst>
      <p:ext uri="{BB962C8B-B14F-4D97-AF65-F5344CB8AC3E}">
        <p14:creationId xmlns:p14="http://schemas.microsoft.com/office/powerpoint/2010/main" val="623432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A77968-9303-BE49-8934-BF7DA1580FD8}"/>
              </a:ext>
            </a:extLst>
          </p:cNvPr>
          <p:cNvSpPr txBox="1"/>
          <p:nvPr/>
        </p:nvSpPr>
        <p:spPr>
          <a:xfrm>
            <a:off x="797719" y="582067"/>
            <a:ext cx="10048875" cy="5693866"/>
          </a:xfrm>
          <a:prstGeom prst="rect">
            <a:avLst/>
          </a:prstGeom>
          <a:noFill/>
        </p:spPr>
        <p:txBody>
          <a:bodyPr wrap="square">
            <a:spAutoFit/>
          </a:bodyPr>
          <a:lstStyle/>
          <a:p>
            <a:pPr algn="ctr"/>
            <a:r>
              <a:rPr lang="hi-IN" sz="2800" b="0" i="0">
                <a:solidFill>
                  <a:srgbClr val="0000FF"/>
                </a:solidFill>
                <a:effectLst/>
                <a:latin typeface="Raleway"/>
              </a:rPr>
              <a:t>पाठ का सारांश</a:t>
            </a:r>
            <a:endParaRPr lang="hi-IN" sz="2800" b="0" i="0">
              <a:solidFill>
                <a:srgbClr val="222222"/>
              </a:solidFill>
              <a:effectLst/>
              <a:latin typeface="Raleway"/>
            </a:endParaRPr>
          </a:p>
          <a:p>
            <a:pPr algn="l"/>
            <a:r>
              <a:rPr lang="hi-IN" sz="2800" b="0" i="0">
                <a:solidFill>
                  <a:srgbClr val="222222"/>
                </a:solidFill>
                <a:effectLst/>
                <a:latin typeface="Roboto" panose="02000000000000000000" pitchFamily="2" charset="0"/>
              </a:rPr>
              <a:t>‘नमक का दारोगा’ प्रेमचंद की बहुचर्चित कहानी है जो आदर्शान्मुख यथार्थवाद का एक मुकम्मल उदाहरण है। यह कहानी धन के ऊपर धर्म की जीत है। ‘धन’ और ‘धर्म’ को क्रमश: सद्वृत्ति और असद्वृत्ति, बुराई और अच्छाई, असत्य और सत्य कहा जा सकता है। कहानी में इनका प्रतिनिधित्व क्रमश: पडित अलोपीदीन और मुंशी वंशीधर नामक पात्रों ने किया है। ईमानदार कर्मयोगी मुंशी वंशीधर को खरीदने में असफल रहने के बाद पंडित अलोपीदीन अपने धन की महिमा का उपयोग कर उन्हें नौकरी से हटवा देते हैं, लेकिन अंत:सत्य के आगे उनका सिर झुक जाता है। वे सरकारी विभाग से बखास्त वंशीधर को बहुत ऊँचे वेतन और भत्ते के साथ अपनी सारी जायदाद का स्थायी मैनेजर नियुक्त करते हैं और गहरे अपराध-बोध से भरी हुई वाणी में निवेदन करते हैं –</a:t>
            </a:r>
          </a:p>
        </p:txBody>
      </p:sp>
    </p:spTree>
    <p:extLst>
      <p:ext uri="{BB962C8B-B14F-4D97-AF65-F5344CB8AC3E}">
        <p14:creationId xmlns:p14="http://schemas.microsoft.com/office/powerpoint/2010/main" val="2517139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2BD4F3-4FCF-6A46-A146-FD9857A0691F}"/>
              </a:ext>
            </a:extLst>
          </p:cNvPr>
          <p:cNvSpPr txBox="1"/>
          <p:nvPr/>
        </p:nvSpPr>
        <p:spPr>
          <a:xfrm>
            <a:off x="666750" y="302359"/>
            <a:ext cx="9953625" cy="6555641"/>
          </a:xfrm>
          <a:prstGeom prst="rect">
            <a:avLst/>
          </a:prstGeom>
          <a:noFill/>
        </p:spPr>
        <p:txBody>
          <a:bodyPr wrap="square">
            <a:spAutoFit/>
          </a:bodyPr>
          <a:lstStyle/>
          <a:p>
            <a:pPr algn="l"/>
            <a:r>
              <a:rPr lang="hi-IN" sz="2800" b="0" i="0">
                <a:solidFill>
                  <a:srgbClr val="222222"/>
                </a:solidFill>
                <a:effectLst/>
                <a:latin typeface="Roboto" panose="02000000000000000000" pitchFamily="2" charset="0"/>
              </a:rPr>
              <a:t>परमात्मा से यही प्रार्थना है कि वह आपको सदैव वही नदी के किनारे वाला बेमुरौवत, उद्दंड, किंतु धर्मनिष्ठ दरोगा बनाए रखे।”</a:t>
            </a:r>
          </a:p>
          <a:p>
            <a:pPr algn="l"/>
            <a:r>
              <a:rPr lang="hi-IN" sz="2800" b="0" i="0">
                <a:solidFill>
                  <a:srgbClr val="222222"/>
                </a:solidFill>
                <a:effectLst/>
                <a:latin typeface="Roboto" panose="02000000000000000000" pitchFamily="2" charset="0"/>
              </a:rPr>
              <a:t>नमक का विभाग बनने के बाद लोग नमक का व्यापार चोरी-छिपे करने लगे। इस काले व्यापार से भ्रष्टाचार बढ़ा। अधिकारियों के पौ-बारह थे। लोग दरोगा के पद के लिए लालायित थे। मुंशी वंशीधर भी रोजगार को प्रमुख मानकर इसे खोजने चले। इनके पिता अनुभवी थे। उन्होंने घर की दुर्दशा तथा अपनी वृद्धावस्था का हवाला देकर नौकरी में पद की ओर ध्यान न देकर ऊपरी आय वाली नौकरी को बेहतर बताया। वे कहते हैं कि मासिक वेतन तो पूर्णमासी का चाँद है जो एक दिन दिखाई देता है और घटते-घटते लुप्त हो जाता है। ऊपरी आय बहता हुआ स्रोत है जिससे सदैव प्यास बुझती है। आवश्यकता व अवसर देखकर विवेक से काम करो। वंशीधर ने पिता की बातें ध्यान से सुनीं और चल दिए। धैर्य, बुद्ध आत्मावलंबन व भाग्य के कारण नमक विभाग के दरोगा पद पर प्रतिष्ठित हो गए। घर में खुशी छा</a:t>
            </a:r>
          </a:p>
        </p:txBody>
      </p:sp>
    </p:spTree>
    <p:extLst>
      <p:ext uri="{BB962C8B-B14F-4D97-AF65-F5344CB8AC3E}">
        <p14:creationId xmlns:p14="http://schemas.microsoft.com/office/powerpoint/2010/main" val="4287186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91F088-1708-F947-8AB3-2E771D002D3A}"/>
              </a:ext>
            </a:extLst>
          </p:cNvPr>
          <p:cNvSpPr txBox="1"/>
          <p:nvPr/>
        </p:nvSpPr>
        <p:spPr>
          <a:xfrm>
            <a:off x="428624" y="151179"/>
            <a:ext cx="10096499" cy="6555641"/>
          </a:xfrm>
          <a:prstGeom prst="rect">
            <a:avLst/>
          </a:prstGeom>
          <a:noFill/>
        </p:spPr>
        <p:txBody>
          <a:bodyPr wrap="square">
            <a:spAutoFit/>
          </a:bodyPr>
          <a:lstStyle/>
          <a:p>
            <a:r>
              <a:rPr lang="hi-IN" sz="2800" b="0" i="0">
                <a:solidFill>
                  <a:srgbClr val="222222"/>
                </a:solidFill>
                <a:effectLst/>
                <a:latin typeface="Roboto" panose="02000000000000000000" pitchFamily="2" charset="0"/>
              </a:rPr>
              <a:t>सर्दी के मौसम की रात में नमक के सिपाही नशे में मस्त थे। वंशीधर ने छह महीने में ही अपनी कार्यकुशलता व उत्तम आचार से अफसरों का विश्वास जीत लिया था। यमुना नदी पर बने नावों के पुल से गाड़ियों की आवाज सुनकर वे उठ गए। उन्हें गोलमाल की शंका थी। जाकर देखा तो गाड़ियों की कतार दिखाई दी। पूछताछ पर पता चला कि ये पंडित अलोपीदीन की है। वह इलाके का प्रसिद्ध जमींदार था जो ऋण देने का काम करता था। तलाशी ली तो पता चला कि उसमें नमक है। पंडित अलोपीदीन अपने सजीले रथ में ऊँघते हुए जा रहे थे तभी गाड़ी वालों ने गाड़ियाँ रोकने की खबर दी। पंडित सारे संसार में लक्ष्मी को प्रमुख मानते थे। न्याय, नीति सब लक्ष्मी के खिलौने हैं। उसी घमंड में निश्चित होकर दरोगा के पास पहुँचे। उन्होंने कहा कि मेरी सरकार तो आप ही हैं। आपने व्यर्थ ही कष्ट उठाया। मैं सेवा में स्वयं आ ही रहा था। वंशीधर पर ईमानदारी का नशा था। उन्होंने कहा कि हम अपना ईमान नहीं बेचते। आपको गिरफ्तार किया जाता है।</a:t>
            </a:r>
            <a:endParaRPr lang="en-US" sz="2800"/>
          </a:p>
        </p:txBody>
      </p:sp>
    </p:spTree>
    <p:extLst>
      <p:ext uri="{BB962C8B-B14F-4D97-AF65-F5344CB8AC3E}">
        <p14:creationId xmlns:p14="http://schemas.microsoft.com/office/powerpoint/2010/main" val="979461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D9AFBC-ADDC-FB4C-8C6B-3D634DC5ED3C}"/>
              </a:ext>
            </a:extLst>
          </p:cNvPr>
          <p:cNvSpPr txBox="1"/>
          <p:nvPr/>
        </p:nvSpPr>
        <p:spPr>
          <a:xfrm>
            <a:off x="357188" y="297686"/>
            <a:ext cx="11072812" cy="6124754"/>
          </a:xfrm>
          <a:prstGeom prst="rect">
            <a:avLst/>
          </a:prstGeom>
          <a:noFill/>
        </p:spPr>
        <p:txBody>
          <a:bodyPr wrap="square">
            <a:spAutoFit/>
          </a:bodyPr>
          <a:lstStyle/>
          <a:p>
            <a:pPr algn="l"/>
            <a:r>
              <a:rPr lang="hi-IN" sz="2800" b="0" i="0">
                <a:solidFill>
                  <a:srgbClr val="222222"/>
                </a:solidFill>
                <a:effectLst/>
                <a:latin typeface="Roboto" panose="02000000000000000000" pitchFamily="2" charset="0"/>
              </a:rPr>
              <a:t>यह आदेश सुनकर पडित अलोपीदीन हैरान रह गए। यह उनके जीवन की पहली घटना थी। बदलू सिंह उसका हाथ पकड़ने से घबरा गया, फिर अलोपीदीन ने सोचा कि नया लड़का है। दीनभाव में बोले-आप ऐसा न करें। हमारी इज्जत मिट्टी में मिल जाएगी। वंशीधर ने साफ मना कर दिया। अलोपीदीन ने चालीस हजार तक की रिश्वत देनी चाही, परंतु वंशीधर ने उनकी एक न सुनी। धर्म ने धन को पैरों तले कुचल डाला।</a:t>
            </a:r>
          </a:p>
          <a:p>
            <a:pPr algn="l"/>
            <a:r>
              <a:rPr lang="hi-IN" sz="2800" b="0" i="0">
                <a:solidFill>
                  <a:srgbClr val="222222"/>
                </a:solidFill>
                <a:effectLst/>
                <a:latin typeface="Roboto" panose="02000000000000000000" pitchFamily="2" charset="0"/>
              </a:rPr>
              <a:t>सुबह तक हर जबान पर यही किस्सा था। पंडित के व्यवहार की चारों तरफ निंदा हो रही थी। भ्रष्ट व्यक्ति भी उसकी निंदा कर रहे थे। अगले दिन अदालत में भीड़ थी। अदालत में सभी पडित अलोपीदीन के माल के गुलाम थे। वे उनके पकड़े जाने पर हैरान थे। इसलिए नहीं कि अलोपीदीन ने क्यों यह कर्म किया बल्कि इसलिए कि वह कानून के पंजे में कैसे आए? इस आक्रमण को रोकने के लिए वकीलों की फौज तैयार की गई। न्याय के मैदान में धर्म और धन में युद्ध ठन गया। वंशीधर के पास सत्य था, गवाह लोभ से डाँवाडोल थे।</a:t>
            </a:r>
          </a:p>
        </p:txBody>
      </p:sp>
    </p:spTree>
    <p:extLst>
      <p:ext uri="{BB962C8B-B14F-4D97-AF65-F5344CB8AC3E}">
        <p14:creationId xmlns:p14="http://schemas.microsoft.com/office/powerpoint/2010/main" val="2635299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3CE93C-0896-8548-900D-0DE21F882383}"/>
              </a:ext>
            </a:extLst>
          </p:cNvPr>
          <p:cNvSpPr txBox="1"/>
          <p:nvPr/>
        </p:nvSpPr>
        <p:spPr>
          <a:xfrm>
            <a:off x="654844" y="582067"/>
            <a:ext cx="10501312" cy="5693866"/>
          </a:xfrm>
          <a:prstGeom prst="rect">
            <a:avLst/>
          </a:prstGeom>
          <a:noFill/>
        </p:spPr>
        <p:txBody>
          <a:bodyPr wrap="square">
            <a:spAutoFit/>
          </a:bodyPr>
          <a:lstStyle/>
          <a:p>
            <a:pPr algn="ctr"/>
            <a:r>
              <a:rPr lang="hi-IN" sz="2800" b="1" i="0">
                <a:solidFill>
                  <a:srgbClr val="0000FF"/>
                </a:solidFill>
                <a:effectLst/>
                <a:latin typeface="Raleway"/>
              </a:rPr>
              <a:t>लेखक परिचय</a:t>
            </a:r>
            <a:endParaRPr lang="hi-IN" sz="2800" b="0" i="0">
              <a:solidFill>
                <a:srgbClr val="222222"/>
              </a:solidFill>
              <a:effectLst/>
              <a:latin typeface="Raleway"/>
            </a:endParaRPr>
          </a:p>
          <a:p>
            <a:pPr algn="l"/>
            <a:r>
              <a:rPr lang="hi-IN" sz="2800" b="0" i="0">
                <a:solidFill>
                  <a:srgbClr val="222222"/>
                </a:solidFill>
                <a:effectLst/>
                <a:latin typeface="Roboto" panose="02000000000000000000" pitchFamily="2" charset="0"/>
              </a:rPr>
              <a:t>● </a:t>
            </a:r>
            <a:r>
              <a:rPr lang="hi-IN" sz="2800" b="1" i="0">
                <a:solidFill>
                  <a:srgbClr val="222222"/>
                </a:solidFill>
                <a:effectLst/>
                <a:latin typeface="Roboto" panose="02000000000000000000" pitchFamily="2" charset="0"/>
              </a:rPr>
              <a:t>जीवन परिचय-</a:t>
            </a:r>
            <a:r>
              <a:rPr lang="hi-IN" sz="2800" b="0" i="0">
                <a:solidFill>
                  <a:srgbClr val="222222"/>
                </a:solidFill>
                <a:effectLst/>
                <a:latin typeface="Roboto" panose="02000000000000000000" pitchFamily="2" charset="0"/>
              </a:rPr>
              <a:t> प्रेमचंद का जन्म 1880 ई. में उत्तर प्रदेश के लमही गाँव में हुआ। इनका मूल नाम धनपतराय था। इनका बचपन अभावों में बीता। इन्होंने स्कूली शिक्षा पूरी करने के बाद पारिवारिक समस्याओं के कारण बी.ए. तक की पढ़ाई मुश्किल से पूरी की। ये अंग्रेजी में एम.ए. करना चाहते थे, लेकिन पारिवारिक जिम्मेदारियों को पूरा करने के लिए नौकरी करनी पड़ी। गाँधी जी के असहयोग आंदोलन में सक्रिय होने के कारण उन्होंने सरकारी नौकरी से त्यागपत्र दे दिया। राष्ट्रीय आंदोलन से जुड़ने के बाद भी उनका लेखन कार्य सुचारु रूप से चलता रहा। ये अपनी पत्नी शिवरानी देवी के साथ अंग्रेजों के खिलाफ आदोलनों में हिस्सा लेते रहे। इनके जीवन का राजनीतिक संघर्ष इनकी रचनाओं में – सामाजिक संघर्ष बनकर सामने आया जिसमें जीवन का यथार्थ और आदर्श दोनों थे। इनका निधन 1936 ई. में हुआ।</a:t>
            </a:r>
          </a:p>
        </p:txBody>
      </p:sp>
    </p:spTree>
    <p:extLst>
      <p:ext uri="{BB962C8B-B14F-4D97-AF65-F5344CB8AC3E}">
        <p14:creationId xmlns:p14="http://schemas.microsoft.com/office/powerpoint/2010/main" val="4057063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017B26-5CD0-7940-8560-DA3DCF34BB8D}"/>
              </a:ext>
            </a:extLst>
          </p:cNvPr>
          <p:cNvSpPr txBox="1"/>
          <p:nvPr/>
        </p:nvSpPr>
        <p:spPr>
          <a:xfrm>
            <a:off x="964406" y="766405"/>
            <a:ext cx="9572625" cy="5632311"/>
          </a:xfrm>
          <a:prstGeom prst="rect">
            <a:avLst/>
          </a:prstGeom>
          <a:noFill/>
        </p:spPr>
        <p:txBody>
          <a:bodyPr wrap="square">
            <a:spAutoFit/>
          </a:bodyPr>
          <a:lstStyle/>
          <a:p>
            <a:pPr algn="l"/>
            <a:r>
              <a:rPr lang="hi-IN" sz="2400" b="1" i="0">
                <a:solidFill>
                  <a:srgbClr val="222222"/>
                </a:solidFill>
                <a:effectLst/>
                <a:latin typeface="Roboto" panose="02000000000000000000" pitchFamily="2" charset="0"/>
              </a:rPr>
              <a:t>रचनाएँ- प्रेमचंद का साहित्य संसार अत्यंत विस्तृत है। ये हिंदी कथा-साहित्य के शिखर पुरुष माने जाते हैं। इनकी रचनाएँ निम्नलिखित हैं-</a:t>
            </a:r>
            <a:br>
              <a:rPr lang="hi-IN" sz="2400" b="1" i="0">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उपन्यास- सेवासदन, प्रेमाश्रम, रंगभूमि, निर्मला, कायाकल्प, गबन, कर्मभूमि, गोदान।</a:t>
            </a:r>
            <a:br>
              <a:rPr lang="hi-IN" sz="2400" b="1" i="0">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कहानी-संग्रह-सोजे-वतन, मानसरोवर (आठ खंड में), गुप्त धन।</a:t>
            </a:r>
            <a:br>
              <a:rPr lang="hi-IN" sz="2400" b="1" i="0">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नाटक- कर्बला, संग्राम, प्रेम की देवी।</a:t>
            </a:r>
            <a:br>
              <a:rPr lang="hi-IN" sz="2400" b="1" i="0">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निबंध-संग्रह-कुछ विचार, विविध प्रसंग।</a:t>
            </a:r>
          </a:p>
          <a:p>
            <a:pPr algn="l"/>
            <a:r>
              <a:rPr lang="hi-IN" sz="2400" b="1" i="0">
                <a:solidFill>
                  <a:srgbClr val="222222"/>
                </a:solidFill>
                <a:effectLst/>
                <a:latin typeface="Roboto" panose="02000000000000000000" pitchFamily="2" charset="0"/>
              </a:rPr>
              <a:t>● साहित्यिक विशेषताएँ- हिंदी साहित्य के इतिहास में कहानी और उपन्यास की विधा के विकास का काल-विभाजन प्रेमचंद को ही केंद्र में रखकर किया जाता रहा है। वस्तुत: प्रेमचंद ही पहले रचनाकार हैं जिन्होंने कहानी और उपन्यास की विधा को कल्पना और रुमानियत के धुंधलके से निकालकर यथार्थ की ठोस जमीन पर प्रतिष्ठित किया। यथार्थ की जमीन से जुड़कर कहानी किस्सागोई तक सीमित न रहकर पढ़ने-पढ़ाने की परंपरा से भी जुड़ी। इसमें उनकी हिंदुस्तानी । भाषा अपने पूरे ठाट-बाट और जातीय स्वरूप के साथ आई है।</a:t>
            </a:r>
          </a:p>
        </p:txBody>
      </p:sp>
    </p:spTree>
    <p:extLst>
      <p:ext uri="{BB962C8B-B14F-4D97-AF65-F5344CB8AC3E}">
        <p14:creationId xmlns:p14="http://schemas.microsoft.com/office/powerpoint/2010/main" val="271473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8C7C3C-4CCD-ED45-AF86-DD48E2AE0619}"/>
              </a:ext>
            </a:extLst>
          </p:cNvPr>
          <p:cNvSpPr txBox="1"/>
          <p:nvPr/>
        </p:nvSpPr>
        <p:spPr>
          <a:xfrm>
            <a:off x="511969" y="302359"/>
            <a:ext cx="11227594" cy="5262979"/>
          </a:xfrm>
          <a:prstGeom prst="rect">
            <a:avLst/>
          </a:prstGeom>
          <a:noFill/>
        </p:spPr>
        <p:txBody>
          <a:bodyPr wrap="square">
            <a:spAutoFit/>
          </a:bodyPr>
          <a:lstStyle/>
          <a:p>
            <a:pPr algn="ctr"/>
            <a:r>
              <a:rPr lang="hi-IN" sz="2800" b="0" i="0">
                <a:solidFill>
                  <a:srgbClr val="0000FF"/>
                </a:solidFill>
                <a:effectLst/>
                <a:latin typeface="Raleway"/>
              </a:rPr>
              <a:t>पाठ्यपुस्तक से हल प्रश्न</a:t>
            </a:r>
            <a:endParaRPr lang="hi-IN" sz="2800" b="0" i="0">
              <a:solidFill>
                <a:srgbClr val="222222"/>
              </a:solidFill>
              <a:effectLst/>
              <a:latin typeface="Raleway"/>
            </a:endParaRPr>
          </a:p>
          <a:p>
            <a:pPr algn="l"/>
            <a:r>
              <a:rPr lang="hi-IN" sz="2800" b="0" i="0">
                <a:solidFill>
                  <a:srgbClr val="0000FF"/>
                </a:solidFill>
                <a:effectLst/>
                <a:latin typeface="Raleway"/>
              </a:rPr>
              <a:t>पाठ के साथ</a:t>
            </a:r>
            <a:endParaRPr lang="hi-IN" sz="2800" b="0" i="0">
              <a:solidFill>
                <a:srgbClr val="222222"/>
              </a:solidFill>
              <a:effectLst/>
              <a:latin typeface="Raleway"/>
            </a:endParaRPr>
          </a:p>
          <a:p>
            <a:pPr algn="l"/>
            <a:r>
              <a:rPr lang="hi-IN" sz="2800" b="1" i="0">
                <a:solidFill>
                  <a:srgbClr val="EB4924"/>
                </a:solidFill>
                <a:effectLst/>
                <a:latin typeface="Roboto" panose="02000000000000000000" pitchFamily="2" charset="0"/>
              </a:rPr>
              <a:t>प्रश्न 1:</a:t>
            </a:r>
            <a:br>
              <a:rPr lang="hi-IN" sz="2800" b="1" i="1">
                <a:solidFill>
                  <a:srgbClr val="222222"/>
                </a:solidFill>
                <a:effectLst/>
                <a:latin typeface="Roboto" panose="02000000000000000000" pitchFamily="2" charset="0"/>
              </a:rPr>
            </a:br>
            <a:r>
              <a:rPr lang="hi-IN" sz="2800" b="1" i="0">
                <a:solidFill>
                  <a:srgbClr val="222222"/>
                </a:solidFill>
                <a:effectLst/>
                <a:latin typeface="Roboto" panose="02000000000000000000" pitchFamily="2" charset="0"/>
              </a:rPr>
              <a:t>कहानी का कौन-सा पात्र आपको सर्वाधिक प्रभावित करता है और क्यों?</a:t>
            </a:r>
            <a:br>
              <a:rPr lang="hi-IN" sz="2800" b="0" i="0">
                <a:solidFill>
                  <a:srgbClr val="222222"/>
                </a:solidFill>
                <a:effectLst/>
                <a:latin typeface="Roboto" panose="02000000000000000000" pitchFamily="2" charset="0"/>
              </a:rPr>
            </a:br>
            <a:r>
              <a:rPr lang="hi-IN" sz="2800" b="1" i="0">
                <a:solidFill>
                  <a:srgbClr val="008000"/>
                </a:solidFill>
                <a:effectLst/>
                <a:latin typeface="Roboto" panose="02000000000000000000" pitchFamily="2" charset="0"/>
              </a:rPr>
              <a:t>उत्तर-</a:t>
            </a:r>
            <a:br>
              <a:rPr lang="hi-IN" sz="2800" b="0" i="0">
                <a:solidFill>
                  <a:srgbClr val="222222"/>
                </a:solidFill>
                <a:effectLst/>
                <a:latin typeface="Roboto" panose="02000000000000000000" pitchFamily="2" charset="0"/>
              </a:rPr>
            </a:br>
            <a:r>
              <a:rPr lang="hi-IN" sz="2800" b="0" i="0">
                <a:solidFill>
                  <a:srgbClr val="222222"/>
                </a:solidFill>
                <a:effectLst/>
                <a:latin typeface="Roboto" panose="02000000000000000000" pitchFamily="2" charset="0"/>
              </a:rPr>
              <a:t>इस कहानी में मुंशी वंशीधर मुझे सर्वाधिक प्रभावित करते हैं, क्योंकि वे ईमानदार, कर्तव्य परायण, कठोर, बेमुरौवत और धर्मनिष्ठ व्यक्ति थे। उनके घर की आर्थिक दशा बहुत खराब थी पर फिर भी उनका ईमान नहीं डगमगाया। उनके पिता ने उन्हें ऊपरी आय पर नजर रखने की नसीहत दी, पर वे सत्य के मार्ग पर अडिग खड़े रहे। आज देश को ऐसे कर्मियों की जरूरत है जो बिना लालच के सत्य के मार्ग पर अडिग खड़े रहें जो परिणाम का बेखौफ़ होकर सामना कर सकें।</a:t>
            </a:r>
          </a:p>
        </p:txBody>
      </p:sp>
    </p:spTree>
    <p:extLst>
      <p:ext uri="{BB962C8B-B14F-4D97-AF65-F5344CB8AC3E}">
        <p14:creationId xmlns:p14="http://schemas.microsoft.com/office/powerpoint/2010/main" val="1869509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039E38-6DEF-8241-A4EA-D2AC4636295C}"/>
              </a:ext>
            </a:extLst>
          </p:cNvPr>
          <p:cNvSpPr txBox="1"/>
          <p:nvPr/>
        </p:nvSpPr>
        <p:spPr>
          <a:xfrm>
            <a:off x="345282" y="489406"/>
            <a:ext cx="11013280" cy="5632311"/>
          </a:xfrm>
          <a:prstGeom prst="rect">
            <a:avLst/>
          </a:prstGeom>
          <a:noFill/>
        </p:spPr>
        <p:txBody>
          <a:bodyPr wrap="square">
            <a:spAutoFit/>
          </a:bodyPr>
          <a:lstStyle/>
          <a:p>
            <a:pPr algn="l"/>
            <a:r>
              <a:rPr lang="hi-IN" sz="2400" b="1" i="0">
                <a:solidFill>
                  <a:srgbClr val="EB4924"/>
                </a:solidFill>
                <a:effectLst/>
                <a:latin typeface="Roboto" panose="02000000000000000000" pitchFamily="2" charset="0"/>
              </a:rPr>
              <a:t>प्रश्न 2:</a:t>
            </a:r>
            <a:br>
              <a:rPr lang="hi-IN" sz="2400" b="1" i="1">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‘नमक का दरोगा’ कहानी में पंडित अलोपीदीन के व्यक्तित्व के कौन-से दो पहलू (पक्ष) उभरकर आते हैं?</a:t>
            </a:r>
            <a:br>
              <a:rPr lang="hi-IN" sz="2400" b="0" i="0">
                <a:solidFill>
                  <a:srgbClr val="222222"/>
                </a:solidFill>
                <a:effectLst/>
                <a:latin typeface="Roboto" panose="02000000000000000000" pitchFamily="2" charset="0"/>
              </a:rPr>
            </a:br>
            <a:r>
              <a:rPr lang="hi-IN" sz="2400" b="1" i="0">
                <a:solidFill>
                  <a:srgbClr val="008000"/>
                </a:solidFill>
                <a:effectLst/>
                <a:latin typeface="Roboto" panose="02000000000000000000" pitchFamily="2" charset="0"/>
              </a:rPr>
              <a:t>उत्तर-</a:t>
            </a:r>
            <a:br>
              <a:rPr lang="hi-IN" sz="2400" b="0" i="0">
                <a:solidFill>
                  <a:srgbClr val="222222"/>
                </a:solidFill>
                <a:effectLst/>
                <a:latin typeface="Roboto" panose="02000000000000000000" pitchFamily="2" charset="0"/>
              </a:rPr>
            </a:br>
            <a:r>
              <a:rPr lang="hi-IN" sz="2400" b="0" i="0">
                <a:solidFill>
                  <a:srgbClr val="222222"/>
                </a:solidFill>
                <a:effectLst/>
                <a:latin typeface="Roboto" panose="02000000000000000000" pitchFamily="2" charset="0"/>
              </a:rPr>
              <a:t>पंडित अलोपीदीन के दो पहलू सामने आते हैं-</a:t>
            </a:r>
          </a:p>
          <a:p>
            <a:pPr algn="l"/>
            <a:r>
              <a:rPr lang="hi-IN" sz="2400" b="1" i="0">
                <a:solidFill>
                  <a:srgbClr val="222222"/>
                </a:solidFill>
                <a:effectLst/>
                <a:latin typeface="Roboto" panose="02000000000000000000" pitchFamily="2" charset="0"/>
              </a:rPr>
              <a:t>(क)</a:t>
            </a:r>
            <a:r>
              <a:rPr lang="hi-IN" sz="2400" b="0" i="0">
                <a:solidFill>
                  <a:srgbClr val="222222"/>
                </a:solidFill>
                <a:effectLst/>
                <a:latin typeface="Roboto" panose="02000000000000000000" pitchFamily="2" charset="0"/>
              </a:rPr>
              <a:t> लक्ष्मी के उपासक-पंडित अलोपीदीन लक्ष्मी के उपासक हैं। वे लक्ष्मी को सर्वोच्च मानते हैं। उन्होंने अदालत में सबको खरीद रखा है। वे कुशल वक्ता भी हैं। वाणी व धन से उन्होंने सबको वश में कर रखा है। इसी कारण वे नमक का अवैध धंधा करते हैं। वंशीधर द्वारा पकड़े जाने पर वे अदालत में धन के बल पर स्वयं को रिहा करवा लेते हैं और वंशीधर को नौकरी से हटवा देते हैं।</a:t>
            </a:r>
            <a:br>
              <a:rPr lang="hi-IN" sz="2400" b="0" i="0">
                <a:solidFill>
                  <a:srgbClr val="222222"/>
                </a:solidFill>
                <a:effectLst/>
                <a:latin typeface="Roboto" panose="02000000000000000000" pitchFamily="2" charset="0"/>
              </a:rPr>
            </a:br>
            <a:r>
              <a:rPr lang="hi-IN" sz="2400" b="1" i="0">
                <a:solidFill>
                  <a:srgbClr val="222222"/>
                </a:solidFill>
                <a:effectLst/>
                <a:latin typeface="Roboto" panose="02000000000000000000" pitchFamily="2" charset="0"/>
              </a:rPr>
              <a:t>(ख)</a:t>
            </a:r>
            <a:r>
              <a:rPr lang="hi-IN" sz="2400" b="0" i="0">
                <a:solidFill>
                  <a:srgbClr val="222222"/>
                </a:solidFill>
                <a:effectLst/>
                <a:latin typeface="Roboto" panose="02000000000000000000" pitchFamily="2" charset="0"/>
              </a:rPr>
              <a:t> ईमानदारी के कायल-कहानी के अंत में इनका उज्ज्वल रूप सामने आता है। वे वंशीधर की ईमानदारी के कायल हैं। ऐसा व्यक्ति उन्हें सरलता से नहीं मिल सकता था। वे स्वयं उनके घर पहुँचे और उसे अपनी सारी जायदाद का स्थायी मैनेजर बना दिया। उन्हें अच्छा वेतन व सुविधाएँ देकर मान-सम्मान बढ़ाया। उनके स्थान पर आम व्यक्ति तो सदा बदला लेने की बात ही सोचता रहता।</a:t>
            </a:r>
            <a:endParaRPr lang="en-US" sz="2400" b="0" i="0">
              <a:solidFill>
                <a:srgbClr val="222222"/>
              </a:solidFill>
              <a:effectLst/>
              <a:latin typeface="Roboto" panose="02000000000000000000" pitchFamily="2" charset="0"/>
            </a:endParaRPr>
          </a:p>
        </p:txBody>
      </p:sp>
    </p:spTree>
    <p:extLst>
      <p:ext uri="{BB962C8B-B14F-4D97-AF65-F5344CB8AC3E}">
        <p14:creationId xmlns:p14="http://schemas.microsoft.com/office/powerpoint/2010/main" val="4131007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6E5C8B-C3EC-8047-8B7F-2911B23E69C7}"/>
              </a:ext>
            </a:extLst>
          </p:cNvPr>
          <p:cNvSpPr txBox="1"/>
          <p:nvPr/>
        </p:nvSpPr>
        <p:spPr>
          <a:xfrm>
            <a:off x="416719" y="458956"/>
            <a:ext cx="10751343" cy="5940088"/>
          </a:xfrm>
          <a:prstGeom prst="rect">
            <a:avLst/>
          </a:prstGeom>
          <a:noFill/>
        </p:spPr>
        <p:txBody>
          <a:bodyPr wrap="square">
            <a:spAutoFit/>
          </a:bodyPr>
          <a:lstStyle/>
          <a:p>
            <a:pPr algn="l"/>
            <a:r>
              <a:rPr lang="hi-IN" sz="2000" b="1" i="0">
                <a:solidFill>
                  <a:srgbClr val="EB4924"/>
                </a:solidFill>
                <a:effectLst/>
                <a:latin typeface="Roboto" panose="02000000000000000000" pitchFamily="2" charset="0"/>
              </a:rPr>
              <a:t>प्रश्न 3:</a:t>
            </a:r>
            <a:br>
              <a:rPr lang="hi-IN" sz="2000" b="1" i="1">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कहानी के लगभग सभी पात्र समाज की किसी-न-किसी सच्चाई को उजागर करते हैं। निम्नलिखित पात्रों के संदर्भ में पाठ से उस अंश को उदधृत करते हुए बताइए कि यह समाज की किस सच्चाई को उजागर करते हैं-</a:t>
            </a:r>
            <a:endParaRPr lang="hi-IN" sz="2000" b="0" i="0">
              <a:solidFill>
                <a:srgbClr val="222222"/>
              </a:solidFill>
              <a:effectLst/>
              <a:latin typeface="Roboto" panose="02000000000000000000" pitchFamily="2" charset="0"/>
            </a:endParaRPr>
          </a:p>
          <a:p>
            <a:pPr algn="l"/>
            <a:r>
              <a:rPr lang="hi-IN" sz="2000" b="1" i="0">
                <a:solidFill>
                  <a:srgbClr val="222222"/>
                </a:solidFill>
                <a:effectLst/>
                <a:latin typeface="Roboto" panose="02000000000000000000" pitchFamily="2" charset="0"/>
              </a:rPr>
              <a:t>(क) वृदध मुंशी</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(ख) वकील</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(ग) शहर की भीड़</a:t>
            </a:r>
            <a:endParaRPr lang="hi-IN" sz="2000" b="0" i="0">
              <a:solidFill>
                <a:srgbClr val="222222"/>
              </a:solidFill>
              <a:effectLst/>
              <a:latin typeface="Roboto" panose="02000000000000000000" pitchFamily="2" charset="0"/>
            </a:endParaRPr>
          </a:p>
          <a:p>
            <a:pPr algn="l"/>
            <a:r>
              <a:rPr lang="hi-IN" sz="2000" b="1" i="0">
                <a:solidFill>
                  <a:srgbClr val="008000"/>
                </a:solidFill>
                <a:effectLst/>
                <a:latin typeface="Roboto" panose="02000000000000000000" pitchFamily="2" charset="0"/>
              </a:rPr>
              <a:t>उत्तर-</a:t>
            </a:r>
            <a:br>
              <a:rPr lang="hi-IN" sz="2000" b="1" i="0">
                <a:solidFill>
                  <a:srgbClr val="008000"/>
                </a:solidFill>
                <a:effectLst/>
                <a:latin typeface="Roboto" panose="02000000000000000000" pitchFamily="2" charset="0"/>
              </a:rPr>
            </a:br>
            <a:r>
              <a:rPr lang="hi-IN" sz="2000" b="1" i="0">
                <a:solidFill>
                  <a:srgbClr val="222222"/>
                </a:solidFill>
                <a:effectLst/>
                <a:latin typeface="Roboto" panose="02000000000000000000" pitchFamily="2" charset="0"/>
              </a:rPr>
              <a:t>(क) वृद्ध मुंशी –</a:t>
            </a:r>
            <a:r>
              <a:rPr lang="hi-IN" sz="2000" b="0" i="0">
                <a:solidFill>
                  <a:srgbClr val="222222"/>
                </a:solidFill>
                <a:effectLst/>
                <a:latin typeface="Roboto" panose="02000000000000000000" pitchFamily="2" charset="0"/>
              </a:rPr>
              <a:t> “बेटा! घर की दुर्दशा देख रहे हो। ऋण के बोझ से दबे हुए हैं। लड़कियाँ हैं, वह घास-फूस की तरह बढ़ती चली जाती हैं। मैं कगारे पर का वृक्ष हो रहा हूँ, न मालूम कब गिर पड़े। अब तुम्हीं घर के मालिक-मुख्तार हो। नौकरी में ओहदे की ओर ध्यान मत देना, यह तो पीर का मज़ार है। निगाह चढ़ावे और चादर पर रखनी चाहिए। ऐसा काम ढूँढना जहाँ कुछ ऊपरी आय हो। मासिक वेतन तो पूर्णमासी का चाँद है जो एक दिन दिखाई देता है और घटते-घटते लुप्त हो जाता है। ऊपरी आय बहता हुआ स्रोत है जिससे सदैव प्यास बुझती है। वेतन मनुष्य देता है, इसी से उसमें वृद्धि नहीं होती। ऊपरी आमदनी ईश्वर देता है, इसी से उसकी बरकत होती है, तुम स्वयं विद्वान हो, तुम्हें क्या समझाऊँ। इस विषय में विवेक की बड़ी आवश्यकता है। मनुष्य को देखो, उसकी आवश्यकता को देखो और अवसर को देखो, उसके उपरांत जो उचित समझो, करो। गरजवाले आदमी के साथ कठोरता करने में लाभ ही लाभ है। लेकिन बेगरज़ को दाँव पर पाना जरा कठिन है। इन बातों को निगाह में बाँध लो। यह मेरी जन्मभर की कमाई है।</a:t>
            </a:r>
          </a:p>
        </p:txBody>
      </p:sp>
    </p:spTree>
    <p:extLst>
      <p:ext uri="{BB962C8B-B14F-4D97-AF65-F5344CB8AC3E}">
        <p14:creationId xmlns:p14="http://schemas.microsoft.com/office/powerpoint/2010/main" val="689331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B7F24F-FD0F-A04A-8AB0-1656252E417C}"/>
              </a:ext>
            </a:extLst>
          </p:cNvPr>
          <p:cNvSpPr txBox="1"/>
          <p:nvPr/>
        </p:nvSpPr>
        <p:spPr>
          <a:xfrm>
            <a:off x="535781" y="1305341"/>
            <a:ext cx="10679907" cy="4154984"/>
          </a:xfrm>
          <a:prstGeom prst="rect">
            <a:avLst/>
          </a:prstGeom>
          <a:noFill/>
        </p:spPr>
        <p:txBody>
          <a:bodyPr wrap="square">
            <a:spAutoFit/>
          </a:bodyPr>
          <a:lstStyle/>
          <a:p>
            <a:pPr algn="l"/>
            <a:r>
              <a:rPr lang="hi-IN" sz="2400" b="1" i="0">
                <a:solidFill>
                  <a:srgbClr val="222222"/>
                </a:solidFill>
                <a:effectLst/>
                <a:latin typeface="Roboto" panose="02000000000000000000" pitchFamily="2" charset="0"/>
              </a:rPr>
              <a:t>ख) वकील –</a:t>
            </a:r>
            <a:r>
              <a:rPr lang="hi-IN" sz="2400" b="0" i="0">
                <a:solidFill>
                  <a:srgbClr val="222222"/>
                </a:solidFill>
                <a:effectLst/>
                <a:latin typeface="Roboto" panose="02000000000000000000" pitchFamily="2" charset="0"/>
              </a:rPr>
              <a:t> वकीलों ने यह फैसला सुना और उछल पड़े। पंडित अलोपीदीन मुसकुराते हुए बाहर निकले। स्वजनबांधवों ने रुपयों की लूट की। उदारता का सागर उमड़ पड़ा। उसकी लहरों ने अदालत की नींव तक हिला दी। जब वंशीधर बाहर निकले तो चारों ओर से उनके ऊपर व्यंग्यबाणों की वर्षा होने लगी। चपरासियों ने झुक-झुककर सलाम किए। किंतु इस समय एक-एक कटुवाक्य, एक-एक संकेत उनकी गर्वाग्नि को प्रज्वलित कर रहा था। कदाचित् इस मुकदमे में सफ़ल होकर वह इस तरह अकड़ते हुए न चलते। आज उन्हें संसार का एक खेदजनक विचित्र अनुभव हुआ। न्याय और विद्वता, लंबी-चौड़ी उपाधियाँ, बड़ी-बड़ी दाढ़ियाँ और ढीले चोंगे एक भी सच्चे आदर के पात्र नहीं हैं।</a:t>
            </a:r>
          </a:p>
          <a:p>
            <a:pPr algn="l"/>
            <a:r>
              <a:rPr lang="hi-IN" sz="2400" b="0" i="0">
                <a:solidFill>
                  <a:srgbClr val="222222"/>
                </a:solidFill>
                <a:effectLst/>
                <a:latin typeface="Roboto" panose="02000000000000000000" pitchFamily="2" charset="0"/>
              </a:rPr>
              <a:t>इस संदर्भ में ज्ञात होता है कि वकील समाज में झूठ और फ़रेब का व्यापार करके सच्चे लोगों को सजा और झूठों के पक्ष में न्याय दिलवाते हैं।</a:t>
            </a:r>
          </a:p>
        </p:txBody>
      </p:sp>
    </p:spTree>
    <p:extLst>
      <p:ext uri="{BB962C8B-B14F-4D97-AF65-F5344CB8AC3E}">
        <p14:creationId xmlns:p14="http://schemas.microsoft.com/office/powerpoint/2010/main" val="2324925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49CE6E-24DA-CC48-BEE6-A770EF7F73E2}"/>
              </a:ext>
            </a:extLst>
          </p:cNvPr>
          <p:cNvSpPr txBox="1"/>
          <p:nvPr/>
        </p:nvSpPr>
        <p:spPr>
          <a:xfrm>
            <a:off x="1309688" y="856357"/>
            <a:ext cx="10167937" cy="4893647"/>
          </a:xfrm>
          <a:prstGeom prst="rect">
            <a:avLst/>
          </a:prstGeom>
          <a:noFill/>
        </p:spPr>
        <p:txBody>
          <a:bodyPr wrap="square">
            <a:spAutoFit/>
          </a:bodyPr>
          <a:lstStyle/>
          <a:p>
            <a:r>
              <a:rPr lang="hi-IN" sz="2400" b="1" i="0">
                <a:solidFill>
                  <a:srgbClr val="222222"/>
                </a:solidFill>
                <a:effectLst/>
                <a:latin typeface="Roboto" panose="02000000000000000000" pitchFamily="2" charset="0"/>
              </a:rPr>
              <a:t>) शहर की भीड़ –</a:t>
            </a:r>
            <a:r>
              <a:rPr lang="hi-IN" sz="2400" b="0" i="0">
                <a:solidFill>
                  <a:srgbClr val="222222"/>
                </a:solidFill>
                <a:effectLst/>
                <a:latin typeface="Roboto" panose="02000000000000000000" pitchFamily="2" charset="0"/>
              </a:rPr>
              <a:t> दुनिया सोती थी, पर दुनिया की जीभ जागती थी। सवेरे देखिए तो बालक-वृद्ध सबके मुँह से यही बात सुनाई देती थी। जिसे देखिए, वही पंडित जी के इस व्यवहार पर टीका-टिप्पणी कर रहा था, निंदा की बौछारें हो रही थीं, मानो संसार से अब पापी का पाप कट गया। पानी को दूध के नाम से बेचनेवाला ग्वाला, कल्पित रोजनामचे भरनेवाले अधिकारी वर्ग, रेल में बिना टिकट सफ़र करनेवाले बाबू लोग, जाली दस्तावेज़ बनानेवाले सेठ और साहूकार, यह सब-के-सब देवताओं की भाँति गरदने चला रहे थे। जब दूसरे दिन पंडित अलोपीदीन अभियुक्त होकर कांस्टेबलों के साथ, हाथों में हथकड़ियाँ, हृदय में ग्लानि और क्षोभभरे, लज्जा से गरदन झुकाए अदालत की तरफ़ चले, तो सारे शहर में हलचल मच गई। मेलों में कदाचित् आँखें इतनी व्यग्र न होती होंगी। भीड़ के मारे छत और दीवार में कोई भेद न रहा। शहर की भीड़ निंदा करने में बड़ी तेज़ होती है। अपने भीतर झाँक कर न देखने वाले दूसरों के विषय में बड़ी-बड़ी बातें करते हैं। दूसरों पर टीका-टिप्पणी करना बहुत ही आसान काम है।</a:t>
            </a:r>
            <a:endParaRPr lang="en-US" sz="2400"/>
          </a:p>
        </p:txBody>
      </p:sp>
    </p:spTree>
    <p:extLst>
      <p:ext uri="{BB962C8B-B14F-4D97-AF65-F5344CB8AC3E}">
        <p14:creationId xmlns:p14="http://schemas.microsoft.com/office/powerpoint/2010/main" val="1860553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5B3075-CA7F-BE4A-A12B-BC460A93BDDC}"/>
              </a:ext>
            </a:extLst>
          </p:cNvPr>
          <p:cNvSpPr txBox="1"/>
          <p:nvPr/>
        </p:nvSpPr>
        <p:spPr>
          <a:xfrm>
            <a:off x="1023937" y="406063"/>
            <a:ext cx="9846469" cy="6247864"/>
          </a:xfrm>
          <a:prstGeom prst="rect">
            <a:avLst/>
          </a:prstGeom>
          <a:noFill/>
        </p:spPr>
        <p:txBody>
          <a:bodyPr wrap="square">
            <a:spAutoFit/>
          </a:bodyPr>
          <a:lstStyle/>
          <a:p>
            <a:pPr algn="l"/>
            <a:r>
              <a:rPr lang="hi-IN" sz="2000" b="1" i="0">
                <a:solidFill>
                  <a:srgbClr val="EB4924"/>
                </a:solidFill>
                <a:effectLst/>
                <a:latin typeface="Roboto" panose="02000000000000000000" pitchFamily="2" charset="0"/>
              </a:rPr>
              <a:t>प्रश्न 4:</a:t>
            </a:r>
            <a:br>
              <a:rPr lang="hi-IN" sz="2000" b="1" i="1">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निम्न पंक्तियों को ध्यान से पढ़िए-</a:t>
            </a:r>
            <a:br>
              <a:rPr lang="hi-IN" sz="2000" b="1" i="0">
                <a:solidFill>
                  <a:srgbClr val="222222"/>
                </a:solidFill>
                <a:effectLst/>
                <a:latin typeface="Roboto" panose="02000000000000000000" pitchFamily="2" charset="0"/>
              </a:rPr>
            </a:br>
            <a:r>
              <a:rPr lang="hi-IN" sz="2000" b="0" i="0">
                <a:solidFill>
                  <a:srgbClr val="222222"/>
                </a:solidFill>
                <a:effectLst/>
                <a:latin typeface="Roboto" panose="02000000000000000000" pitchFamily="2" charset="0"/>
              </a:rPr>
              <a:t>नौकरी में ओहदे की ओर ध्यान मत देना, यह तो पीर का मजार है। निगाह चढ़ावे और चादर पर रखनी चाहिए। ऐसा काम ढूँढ़ना जहाँ कुछ ऊपरी आय हो। मासिक वेतन तो पूर्णमासी का चाँद है जो एक दिन दिखाई देता हैं और घटते-घटते लुप्त हो जाता है। ऊपरी आय बहता हुआ स्रोत हैं जिससे सदैव प्यास बुझती हैं। वेतन मनुष्य देता है, इसी से उसमें वृद्ध नहीं होती। ऊपरी आमदनी ईश्वर देता है, इसी से उसकी बरकत होती हैं, तुम स्वय विद्वान हो, तुम्हें क्या समझाऊ।</a:t>
            </a:r>
          </a:p>
          <a:p>
            <a:pPr algn="l"/>
            <a:r>
              <a:rPr lang="hi-IN" sz="2000" b="1" i="0">
                <a:solidFill>
                  <a:srgbClr val="222222"/>
                </a:solidFill>
                <a:effectLst/>
                <a:latin typeface="Roboto" panose="02000000000000000000" pitchFamily="2" charset="0"/>
              </a:rPr>
              <a:t>(क)</a:t>
            </a:r>
            <a:r>
              <a:rPr lang="hi-IN" sz="2000" b="0" i="0">
                <a:solidFill>
                  <a:srgbClr val="222222"/>
                </a:solidFill>
                <a:effectLst/>
                <a:latin typeface="Roboto" panose="02000000000000000000" pitchFamily="2" charset="0"/>
              </a:rPr>
              <a:t> यह किसकी उक्ति है?</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(ख)</a:t>
            </a:r>
            <a:r>
              <a:rPr lang="hi-IN" sz="2000" b="0" i="0">
                <a:solidFill>
                  <a:srgbClr val="222222"/>
                </a:solidFill>
                <a:effectLst/>
                <a:latin typeface="Roboto" panose="02000000000000000000" pitchFamily="2" charset="0"/>
              </a:rPr>
              <a:t> मासिक वेतन को पूर्णमासी का चाँद क्यों कहा गया है?</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(ग)</a:t>
            </a:r>
            <a:r>
              <a:rPr lang="hi-IN" sz="2000" b="0" i="0">
                <a:solidFill>
                  <a:srgbClr val="222222"/>
                </a:solidFill>
                <a:effectLst/>
                <a:latin typeface="Roboto" panose="02000000000000000000" pitchFamily="2" charset="0"/>
              </a:rPr>
              <a:t> क्या आप एक पिता के इस वक्तव्य से सहमत हैं?</a:t>
            </a:r>
          </a:p>
          <a:p>
            <a:pPr algn="l"/>
            <a:r>
              <a:rPr lang="hi-IN" sz="2000" b="1" i="0">
                <a:solidFill>
                  <a:srgbClr val="008000"/>
                </a:solidFill>
                <a:effectLst/>
                <a:latin typeface="Roboto" panose="02000000000000000000" pitchFamily="2" charset="0"/>
              </a:rPr>
              <a:t>उत्तर-</a:t>
            </a:r>
            <a:endParaRPr lang="hi-IN" sz="2000" b="0" i="0">
              <a:solidFill>
                <a:srgbClr val="222222"/>
              </a:solidFill>
              <a:effectLst/>
              <a:latin typeface="Roboto" panose="02000000000000000000" pitchFamily="2" charset="0"/>
            </a:endParaRPr>
          </a:p>
          <a:p>
            <a:pPr algn="l"/>
            <a:r>
              <a:rPr lang="hi-IN" sz="2000" b="1" i="0">
                <a:solidFill>
                  <a:srgbClr val="222222"/>
                </a:solidFill>
                <a:effectLst/>
                <a:latin typeface="Roboto" panose="02000000000000000000" pitchFamily="2" charset="0"/>
              </a:rPr>
              <a:t>(क)</a:t>
            </a:r>
            <a:r>
              <a:rPr lang="hi-IN" sz="2000" b="0" i="0">
                <a:solidFill>
                  <a:srgbClr val="222222"/>
                </a:solidFill>
                <a:effectLst/>
                <a:latin typeface="Roboto" panose="02000000000000000000" pitchFamily="2" charset="0"/>
              </a:rPr>
              <a:t> यह उक्ति वंशीधर के पिता की है।</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(ख)</a:t>
            </a:r>
            <a:r>
              <a:rPr lang="hi-IN" sz="2000" b="0" i="0">
                <a:solidFill>
                  <a:srgbClr val="222222"/>
                </a:solidFill>
                <a:effectLst/>
                <a:latin typeface="Roboto" panose="02000000000000000000" pitchFamily="2" charset="0"/>
              </a:rPr>
              <a:t> मासिक वेतन को पूर्णमासी का चाँद कहा गया है, क्योंकि यह भी महीने में एक बार ही दिखाई देता है। इसके बाद यह घटता चला जाता है और अंत में वह समाप्त हो जाता है। वेतन भी एक बार पूरा आता है और खर्च होते-होते महीने के अंत तक समाप्त हो जाता है।</a:t>
            </a:r>
            <a:br>
              <a:rPr lang="hi-IN" sz="2000" b="0" i="0">
                <a:solidFill>
                  <a:srgbClr val="222222"/>
                </a:solidFill>
                <a:effectLst/>
                <a:latin typeface="Roboto" panose="02000000000000000000" pitchFamily="2" charset="0"/>
              </a:rPr>
            </a:br>
            <a:r>
              <a:rPr lang="hi-IN" sz="2000" b="1" i="0">
                <a:solidFill>
                  <a:srgbClr val="222222"/>
                </a:solidFill>
                <a:effectLst/>
                <a:latin typeface="Roboto" panose="02000000000000000000" pitchFamily="2" charset="0"/>
              </a:rPr>
              <a:t>(ग)</a:t>
            </a:r>
            <a:r>
              <a:rPr lang="hi-IN" sz="2000" b="0" i="0">
                <a:solidFill>
                  <a:srgbClr val="222222"/>
                </a:solidFill>
                <a:effectLst/>
                <a:latin typeface="Roboto" panose="02000000000000000000" pitchFamily="2" charset="0"/>
              </a:rPr>
              <a:t> मैं पिता के इस वक्तव्य से सहमत नहीं हूँ। पिता का कर्तव्य पुत्र को सही रास्ते पर चलाना होता है, परंतु यहाँ पिता स्वयं ही भ्रष्टाचार के रास्ते पर चलने की सलाह दे रहा है।</a:t>
            </a:r>
          </a:p>
          <a:p>
            <a:br>
              <a:rPr lang="hi-IN" sz="2000"/>
            </a:br>
            <a:endParaRPr lang="en-US" sz="2000"/>
          </a:p>
        </p:txBody>
      </p:sp>
    </p:spTree>
    <p:extLst>
      <p:ext uri="{BB962C8B-B14F-4D97-AF65-F5344CB8AC3E}">
        <p14:creationId xmlns:p14="http://schemas.microsoft.com/office/powerpoint/2010/main" val="1659710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CB2DD0-56FA-234A-8655-CB3922DF9FED}"/>
              </a:ext>
            </a:extLst>
          </p:cNvPr>
          <p:cNvSpPr txBox="1"/>
          <p:nvPr/>
        </p:nvSpPr>
        <p:spPr>
          <a:xfrm>
            <a:off x="654843" y="1018371"/>
            <a:ext cx="10620375" cy="4524315"/>
          </a:xfrm>
          <a:prstGeom prst="rect">
            <a:avLst/>
          </a:prstGeom>
          <a:noFill/>
        </p:spPr>
        <p:txBody>
          <a:bodyPr wrap="square">
            <a:spAutoFit/>
          </a:bodyPr>
          <a:lstStyle/>
          <a:p>
            <a:r>
              <a:rPr lang="hi-IN" sz="2400" b="1" i="0">
                <a:solidFill>
                  <a:srgbClr val="EB4924"/>
                </a:solidFill>
                <a:effectLst/>
                <a:latin typeface="Roboto" panose="02000000000000000000" pitchFamily="2" charset="0"/>
              </a:rPr>
              <a:t>प्रश्न 5:</a:t>
            </a:r>
            <a:br>
              <a:rPr lang="hi-IN" sz="2400" b="1" i="1">
                <a:solidFill>
                  <a:srgbClr val="EB4924"/>
                </a:solidFill>
                <a:effectLst/>
                <a:latin typeface="Roboto" panose="02000000000000000000" pitchFamily="2" charset="0"/>
              </a:rPr>
            </a:br>
            <a:r>
              <a:rPr lang="hi-IN" sz="2400" b="1" i="0">
                <a:solidFill>
                  <a:srgbClr val="222222"/>
                </a:solidFill>
                <a:effectLst/>
                <a:latin typeface="Roboto" panose="02000000000000000000" pitchFamily="2" charset="0"/>
              </a:rPr>
              <a:t>‘नमक का दरोगा’ कहानी के कोई दो अन्य शीर्षक बताते हुए उसके आधार को भी स्पष्ट कीजिए।</a:t>
            </a:r>
            <a:br>
              <a:rPr lang="hi-IN" sz="2400" b="1" i="0">
                <a:solidFill>
                  <a:srgbClr val="222222"/>
                </a:solidFill>
                <a:effectLst/>
                <a:latin typeface="Roboto" panose="02000000000000000000" pitchFamily="2" charset="0"/>
              </a:rPr>
            </a:br>
            <a:r>
              <a:rPr lang="hi-IN" sz="2400" b="1" i="0">
                <a:solidFill>
                  <a:srgbClr val="008000"/>
                </a:solidFill>
                <a:effectLst/>
                <a:latin typeface="Roboto" panose="02000000000000000000" pitchFamily="2" charset="0"/>
              </a:rPr>
              <a:t>उत्तर-</a:t>
            </a:r>
            <a:br>
              <a:rPr lang="hi-IN" sz="2400" b="1" i="0">
                <a:solidFill>
                  <a:srgbClr val="222222"/>
                </a:solidFill>
                <a:effectLst/>
                <a:latin typeface="Roboto" panose="02000000000000000000" pitchFamily="2" charset="0"/>
              </a:rPr>
            </a:br>
            <a:r>
              <a:rPr lang="hi-IN" sz="2400" b="0" i="0">
                <a:solidFill>
                  <a:srgbClr val="222222"/>
                </a:solidFill>
                <a:effectLst/>
                <a:latin typeface="Roboto" panose="02000000000000000000" pitchFamily="2" charset="0"/>
              </a:rPr>
              <a:t>1. धर्म की जीत/सत्य की विजय</a:t>
            </a:r>
            <a:br>
              <a:rPr lang="hi-IN" sz="2400"/>
            </a:br>
            <a:r>
              <a:rPr lang="hi-IN" sz="2400" b="0" i="0">
                <a:solidFill>
                  <a:srgbClr val="222222"/>
                </a:solidFill>
                <a:effectLst/>
                <a:latin typeface="Roboto" panose="02000000000000000000" pitchFamily="2" charset="0"/>
              </a:rPr>
              <a:t>2. कर्तव्यनिष्ठ दारोगा</a:t>
            </a:r>
            <a:br>
              <a:rPr lang="hi-IN" sz="2400"/>
            </a:br>
            <a:r>
              <a:rPr lang="hi-IN" sz="2400" b="1" i="0">
                <a:solidFill>
                  <a:srgbClr val="222222"/>
                </a:solidFill>
                <a:effectLst/>
                <a:latin typeface="Roboto" panose="02000000000000000000" pitchFamily="2" charset="0"/>
              </a:rPr>
              <a:t>आधार –</a:t>
            </a:r>
            <a:r>
              <a:rPr lang="hi-IN" sz="2400" b="0" i="0">
                <a:solidFill>
                  <a:srgbClr val="222222"/>
                </a:solidFill>
                <a:effectLst/>
                <a:latin typeface="Roboto" panose="02000000000000000000" pitchFamily="2" charset="0"/>
              </a:rPr>
              <a:t> धर्म की जीत/सत्य की विजय शीर्षक का आधार है कि धन के आगे धर्म झुका नहीं और अंत में पंडित अलोपीदीन ने भी धर्म के द्वार पर जाकर माथा टेक दिया।</a:t>
            </a:r>
            <a:br>
              <a:rPr lang="hi-IN" sz="2400"/>
            </a:br>
            <a:r>
              <a:rPr lang="hi-IN" sz="2400" b="0" i="0">
                <a:solidFill>
                  <a:srgbClr val="222222"/>
                </a:solidFill>
                <a:effectLst/>
                <a:latin typeface="Roboto" panose="02000000000000000000" pitchFamily="2" charset="0"/>
              </a:rPr>
              <a:t>2. कर्तव्यनिष्ठ दारोगा-वंशीधर जैसा सत्यव्रत लेने वाले युवक जो पिता के कहने और घर की दशा को देखकर भी धन के लालच में नहीं आया। उसी के चारों ओर पूरी कहानी घूमती है।</a:t>
            </a:r>
            <a:endParaRPr lang="en-US" sz="2400"/>
          </a:p>
        </p:txBody>
      </p:sp>
    </p:spTree>
    <p:extLst>
      <p:ext uri="{BB962C8B-B14F-4D97-AF65-F5344CB8AC3E}">
        <p14:creationId xmlns:p14="http://schemas.microsoft.com/office/powerpoint/2010/main" val="3347452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79DE7-8653-F44E-9FF0-8F78F76CB126}"/>
              </a:ext>
            </a:extLst>
          </p:cNvPr>
          <p:cNvSpPr txBox="1"/>
          <p:nvPr/>
        </p:nvSpPr>
        <p:spPr>
          <a:xfrm>
            <a:off x="166687" y="342155"/>
            <a:ext cx="11025188" cy="6001643"/>
          </a:xfrm>
          <a:prstGeom prst="rect">
            <a:avLst/>
          </a:prstGeom>
          <a:noFill/>
        </p:spPr>
        <p:txBody>
          <a:bodyPr wrap="square">
            <a:spAutoFit/>
          </a:bodyPr>
          <a:lstStyle/>
          <a:p>
            <a:pPr algn="l"/>
            <a:r>
              <a:rPr lang="hi-IN" sz="2400"/>
              <a:t>प्रश्न 6:</a:t>
            </a:r>
            <a:br>
              <a:rPr lang="hi-IN" sz="2400"/>
            </a:br>
            <a:r>
              <a:rPr lang="hi-IN" sz="2400"/>
              <a:t>कहानी के अंत में अलोपीदीन के वंशीधर को मैनेजर नियुक्त करने के पीछे क्या कारण हो सकते हैं? तर्क सहित- उत्तर दीजिए। आप इस कहानी का अंत किस प्रकार करते?</a:t>
            </a:r>
            <a:br>
              <a:rPr lang="hi-IN" sz="2400"/>
            </a:br>
            <a:r>
              <a:rPr lang="hi-IN" sz="2400"/>
              <a:t>उत्तर-</a:t>
            </a:r>
            <a:br>
              <a:rPr lang="hi-IN" sz="2400"/>
            </a:br>
            <a:r>
              <a:rPr lang="hi-IN" sz="2400"/>
              <a:t>कहानी के अंत में अलोपीदीन ने वंशीधर को मैनेजर नियुक्त कर दिया। इसके निम्नलिखित कारण हो सकते हैं-</a:t>
            </a:r>
          </a:p>
          <a:p>
            <a:pPr algn="l"/>
            <a:r>
              <a:rPr lang="hi-IN" sz="2400"/>
              <a:t>(क) अलोपीदीन स्वयं भ्रष्ट था, परंतु उसे अपनी जायदाद को सँभालने के लिए ईमानदार व्यक्ति की जरूरत थी। वंशीधर उसकी दृष्टि में योग्य व्यक्ति था।</a:t>
            </a:r>
            <a:br>
              <a:rPr lang="hi-IN" sz="2400"/>
            </a:br>
            <a:r>
              <a:rPr lang="hi-IN" sz="2400"/>
              <a:t>(ख) अलोपीदीन आत्मग्लानि से भी पीड़ित था। उसे ईमानदार व कर्तव्यनिष्ठ व्यक्ति की नौकरी छिनने का दुख था। मैं इस कहानी का अंत इस प्रकार करता-ग्लानि से भरे अलोपीदीन वंशीधर के पास गए और वंशीधर के समक्ष ऊँचे वेतन के साथ मैनेजर पद देने का प्रस्ताव रखा। यह सुन वंशीधर ने कहा-यदि आपको अपने किए पर ग्लानि हो रही है तो अपना जुर्म अदालत में कबूल कर लीजिए। अलोपीदीन ने वंशीधर की शर्त मान ली। अदालत ने सारी सच्चाई जानकर वंशीधर को नौकरी पर रखने का आदेश दिया। वंशीधर सेवानिवृत्ति तक ईमानदारीपूर्वक नौकरी करते रहे। सेवानिवृत्ति के उपरांत अलोपीदीन ने वंशीधर को अपने समस्त कार्यभार के लिए मैनेजर नियुक्त कर लिया।</a:t>
            </a:r>
          </a:p>
        </p:txBody>
      </p:sp>
    </p:spTree>
    <p:extLst>
      <p:ext uri="{BB962C8B-B14F-4D97-AF65-F5344CB8AC3E}">
        <p14:creationId xmlns:p14="http://schemas.microsoft.com/office/powerpoint/2010/main" val="3886659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2D5B9C-5A52-934B-A5F6-48BC4547960C}"/>
              </a:ext>
            </a:extLst>
          </p:cNvPr>
          <p:cNvSpPr txBox="1"/>
          <p:nvPr/>
        </p:nvSpPr>
        <p:spPr>
          <a:xfrm>
            <a:off x="1387079" y="2961085"/>
            <a:ext cx="10156031" cy="1446550"/>
          </a:xfrm>
          <a:prstGeom prst="rect">
            <a:avLst/>
          </a:prstGeom>
          <a:noFill/>
        </p:spPr>
        <p:txBody>
          <a:bodyPr wrap="square" rtlCol="0">
            <a:spAutoFit/>
          </a:bodyPr>
          <a:lstStyle/>
          <a:p>
            <a:pPr algn="l"/>
            <a:r>
              <a:rPr lang="en-US" sz="4400"/>
              <a:t>Made By – Shakuntla Bisht, AFS Ambala</a:t>
            </a:r>
          </a:p>
          <a:p>
            <a:pPr algn="l"/>
            <a:r>
              <a:rPr lang="en-US" sz="4400"/>
              <a:t>Resources Used - NCERT</a:t>
            </a:r>
          </a:p>
        </p:txBody>
      </p:sp>
    </p:spTree>
    <p:extLst>
      <p:ext uri="{BB962C8B-B14F-4D97-AF65-F5344CB8AC3E}">
        <p14:creationId xmlns:p14="http://schemas.microsoft.com/office/powerpoint/2010/main" val="20067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BDFE0F2-8EF7-3B42-BCF9-D3FE97F47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38" y="719666"/>
            <a:ext cx="10703718" cy="5418667"/>
          </a:xfrm>
          <a:prstGeom prst="rect">
            <a:avLst/>
          </a:prstGeom>
        </p:spPr>
      </p:pic>
    </p:spTree>
    <p:extLst>
      <p:ext uri="{BB962C8B-B14F-4D97-AF65-F5344CB8AC3E}">
        <p14:creationId xmlns:p14="http://schemas.microsoft.com/office/powerpoint/2010/main" val="2998427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6</cp:revision>
  <dcterms:created xsi:type="dcterms:W3CDTF">2020-07-15T05:46:00Z</dcterms:created>
  <dcterms:modified xsi:type="dcterms:W3CDTF">2020-07-15T06:24:06Z</dcterms:modified>
</cp:coreProperties>
</file>