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s/slide38.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s/slide36.xml" ContentType="application/vnd.openxmlformats-officedocument.presentationml.slide+xml"/>
  <Override PartName="/ppt/slides/slide45.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slides/slide43.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slides/slide32.xml" ContentType="application/vnd.openxmlformats-officedocument.presentationml.slide+xml"/>
  <Override PartName="/ppt/slides/slide4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slides/slide4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Layouts/slideLayout7.xml" ContentType="application/vnd.openxmlformats-officedocument.presentationml.slideLayout+xml"/>
  <Default Extension="png" ContentType="image/png"/>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slides/slide4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s/slide44.xml" ContentType="application/vnd.openxmlformats-officedocument.presentationml.slide+xml"/>
  <Default Extension="jpeg" ContentType="image/jpeg"/>
  <Override PartName="/ppt/slideLayouts/slideLayout3.xml" ContentType="application/vnd.openxmlformats-officedocument.presentationml.slideLayout+xml"/>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 id="258" r:id="rId3"/>
    <p:sldId id="302" r:id="rId4"/>
    <p:sldId id="257" r:id="rId5"/>
    <p:sldId id="259" r:id="rId6"/>
    <p:sldId id="260" r:id="rId7"/>
    <p:sldId id="261" r:id="rId8"/>
    <p:sldId id="262" r:id="rId9"/>
    <p:sldId id="263" r:id="rId10"/>
    <p:sldId id="264" r:id="rId11"/>
    <p:sldId id="265" r:id="rId12"/>
    <p:sldId id="266" r:id="rId13"/>
    <p:sldId id="268" r:id="rId14"/>
    <p:sldId id="267" r:id="rId15"/>
    <p:sldId id="269" r:id="rId16"/>
    <p:sldId id="270" r:id="rId17"/>
    <p:sldId id="271" r:id="rId18"/>
    <p:sldId id="273" r:id="rId19"/>
    <p:sldId id="274" r:id="rId20"/>
    <p:sldId id="300" r:id="rId21"/>
    <p:sldId id="277" r:id="rId22"/>
    <p:sldId id="275" r:id="rId23"/>
    <p:sldId id="276" r:id="rId24"/>
    <p:sldId id="278" r:id="rId25"/>
    <p:sldId id="279" r:id="rId26"/>
    <p:sldId id="280" r:id="rId27"/>
    <p:sldId id="281" r:id="rId28"/>
    <p:sldId id="284" r:id="rId29"/>
    <p:sldId id="282" r:id="rId30"/>
    <p:sldId id="283" r:id="rId31"/>
    <p:sldId id="285" r:id="rId32"/>
    <p:sldId id="290" r:id="rId33"/>
    <p:sldId id="291" r:id="rId34"/>
    <p:sldId id="292" r:id="rId35"/>
    <p:sldId id="286" r:id="rId36"/>
    <p:sldId id="287" r:id="rId37"/>
    <p:sldId id="288" r:id="rId38"/>
    <p:sldId id="289" r:id="rId39"/>
    <p:sldId id="293" r:id="rId40"/>
    <p:sldId id="294" r:id="rId41"/>
    <p:sldId id="295" r:id="rId42"/>
    <p:sldId id="296" r:id="rId43"/>
    <p:sldId id="297" r:id="rId44"/>
    <p:sldId id="301" r:id="rId45"/>
    <p:sldId id="298" r:id="rId46"/>
    <p:sldId id="299" r:id="rId47"/>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620"/>
    <p:restoredTop sz="94660"/>
  </p:normalViewPr>
  <p:slideViewPr>
    <p:cSldViewPr>
      <p:cViewPr varScale="1">
        <p:scale>
          <a:sx n="74" d="100"/>
          <a:sy n="74" d="100"/>
        </p:scale>
        <p:origin x="-486" y="-90"/>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presProps" Target="presProps.xml"/><Relationship Id="rId8" Type="http://schemas.openxmlformats.org/officeDocument/2006/relationships/slide" Target="slides/slide7.xml"/><Relationship Id="rId51"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9" name="Subtitle 8"/>
          <p:cNvSpPr>
            <a:spLocks noGrp="1"/>
          </p:cNvSpPr>
          <p:nvPr>
            <p:ph type="subTitle" idx="1"/>
          </p:nvPr>
        </p:nvSpPr>
        <p:spPr>
          <a:xfrm>
            <a:off x="457200" y="3699804"/>
            <a:ext cx="8305800" cy="1143000"/>
          </a:xfrm>
        </p:spPr>
        <p:txBody>
          <a:bodyPr>
            <a:noAutofit/>
          </a:bodyPr>
          <a:lstStyle>
            <a:lvl1pPr marL="0" indent="0" algn="ctr">
              <a:buNone/>
              <a:defRPr sz="2200" spc="100" baseline="0">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smtClean="0"/>
              <a:t>Click to edit Master subtitle style</a:t>
            </a:r>
            <a:endParaRPr kumimoji="0" lang="en-US"/>
          </a:p>
        </p:txBody>
      </p:sp>
      <p:sp>
        <p:nvSpPr>
          <p:cNvPr id="28" name="Title 27"/>
          <p:cNvSpPr>
            <a:spLocks noGrp="1"/>
          </p:cNvSpPr>
          <p:nvPr>
            <p:ph type="ctrTitle"/>
          </p:nvPr>
        </p:nvSpPr>
        <p:spPr>
          <a:xfrm>
            <a:off x="457200" y="1433732"/>
            <a:ext cx="8305800" cy="1981200"/>
          </a:xfrm>
          <a:ln w="6350" cap="rnd">
            <a:noFill/>
          </a:ln>
        </p:spPr>
        <p:txBody>
          <a:bodyPr anchor="b" anchorCtr="0">
            <a:noAutofit/>
          </a:bodyPr>
          <a:lstStyle>
            <a:lvl1pPr algn="ctr">
              <a:defRPr lang="en-US" sz="4800" b="0" dirty="0">
                <a:ln w="3200">
                  <a:solidFill>
                    <a:schemeClr val="bg2">
                      <a:shade val="75000"/>
                      <a:alpha val="25000"/>
                    </a:schemeClr>
                  </a:solidFill>
                  <a:prstDash val="solid"/>
                  <a:round/>
                </a:ln>
                <a:solidFill>
                  <a:srgbClr val="F9F9F9"/>
                </a:solidFill>
                <a:effectLst>
                  <a:innerShdw blurRad="50800" dist="25400" dir="13500000">
                    <a:srgbClr val="000000">
                      <a:alpha val="70000"/>
                    </a:srgbClr>
                  </a:innerShdw>
                </a:effectLst>
              </a:defRPr>
            </a:lvl1pPr>
          </a:lstStyle>
          <a:p>
            <a:r>
              <a:rPr kumimoji="0" lang="en-US" smtClean="0"/>
              <a:t>Click to edit Master title style</a:t>
            </a:r>
            <a:endParaRPr kumimoji="0" lang="en-US"/>
          </a:p>
        </p:txBody>
      </p:sp>
      <p:cxnSp>
        <p:nvCxnSpPr>
          <p:cNvPr id="8" name="Straight Connector 7"/>
          <p:cNvCxnSpPr/>
          <p:nvPr/>
        </p:nvCxnSpPr>
        <p:spPr>
          <a:xfrm>
            <a:off x="1463626" y="3550126"/>
            <a:ext cx="2971800" cy="1588"/>
          </a:xfrm>
          <a:prstGeom prst="line">
            <a:avLst/>
          </a:prstGeom>
          <a:ln w="9525" cap="flat" cmpd="sng" algn="ctr">
            <a:solidFill>
              <a:schemeClr val="bg2">
                <a:tint val="20000"/>
              </a:schemeClr>
            </a:solidFill>
            <a:prstDash val="solid"/>
          </a:ln>
          <a:effectLst>
            <a:outerShdw blurRad="31750" dir="2700000" algn="tl" rotWithShape="0">
              <a:srgbClr val="000000">
                <a:alpha val="55000"/>
              </a:srgbClr>
            </a:outerShdw>
          </a:effectLst>
        </p:spPr>
        <p:style>
          <a:lnRef idx="1">
            <a:schemeClr val="accent1"/>
          </a:lnRef>
          <a:fillRef idx="0">
            <a:schemeClr val="accent1"/>
          </a:fillRef>
          <a:effectRef idx="0">
            <a:schemeClr val="accent1"/>
          </a:effectRef>
          <a:fontRef idx="minor">
            <a:schemeClr val="tx1"/>
          </a:fontRef>
        </p:style>
      </p:cxnSp>
      <p:cxnSp>
        <p:nvCxnSpPr>
          <p:cNvPr id="13" name="Straight Connector 12"/>
          <p:cNvCxnSpPr/>
          <p:nvPr/>
        </p:nvCxnSpPr>
        <p:spPr>
          <a:xfrm>
            <a:off x="4708574" y="3550126"/>
            <a:ext cx="2971800" cy="1588"/>
          </a:xfrm>
          <a:prstGeom prst="line">
            <a:avLst/>
          </a:prstGeom>
          <a:ln w="9525" cap="flat" cmpd="sng" algn="ctr">
            <a:solidFill>
              <a:schemeClr val="bg2">
                <a:tint val="20000"/>
              </a:schemeClr>
            </a:solidFill>
            <a:prstDash val="solid"/>
          </a:ln>
          <a:effectLst>
            <a:outerShdw blurRad="31750" dir="2700000" algn="tl" rotWithShape="0">
              <a:srgbClr val="000000">
                <a:alpha val="55000"/>
              </a:srgbClr>
            </a:outerShdw>
          </a:effectLst>
        </p:spPr>
        <p:style>
          <a:lnRef idx="1">
            <a:schemeClr val="accent1"/>
          </a:lnRef>
          <a:fillRef idx="0">
            <a:schemeClr val="accent1"/>
          </a:fillRef>
          <a:effectRef idx="0">
            <a:schemeClr val="accent1"/>
          </a:effectRef>
          <a:fontRef idx="minor">
            <a:schemeClr val="tx1"/>
          </a:fontRef>
        </p:style>
      </p:cxnSp>
      <p:sp>
        <p:nvSpPr>
          <p:cNvPr id="14" name="Oval 13"/>
          <p:cNvSpPr/>
          <p:nvPr/>
        </p:nvSpPr>
        <p:spPr>
          <a:xfrm>
            <a:off x="4540348" y="3526302"/>
            <a:ext cx="45720" cy="45720"/>
          </a:xfrm>
          <a:prstGeom prst="ellipse">
            <a:avLst/>
          </a:prstGeom>
          <a:effectLst>
            <a:outerShdw blurRad="31750" dir="2700000" algn="tl" rotWithShape="0">
              <a:srgbClr val="000000">
                <a:alpha val="55000"/>
              </a:srgbClr>
            </a:outerShdw>
          </a:effectLst>
        </p:spPr>
        <p:style>
          <a:lnRef idx="2">
            <a:schemeClr val="accent2"/>
          </a:lnRef>
          <a:fillRef idx="1">
            <a:schemeClr val="accent2"/>
          </a:fillRef>
          <a:effectRef idx="0">
            <a:schemeClr val="accent2"/>
          </a:effectRef>
          <a:fontRef idx="minor">
            <a:schemeClr val="lt1"/>
          </a:fontRef>
        </p:style>
        <p:txBody>
          <a:bodyPr rtlCol="0" anchor="ctr"/>
          <a:lstStyle/>
          <a:p>
            <a:pPr algn="ctr" eaLnBrk="1" latinLnBrk="0" hangingPunct="1"/>
            <a:endParaRPr kumimoji="0" lang="en-US" dirty="0"/>
          </a:p>
        </p:txBody>
      </p:sp>
      <p:sp>
        <p:nvSpPr>
          <p:cNvPr id="15" name="Date Placeholder 14"/>
          <p:cNvSpPr>
            <a:spLocks noGrp="1"/>
          </p:cNvSpPr>
          <p:nvPr>
            <p:ph type="dt" sz="half" idx="10"/>
          </p:nvPr>
        </p:nvSpPr>
        <p:spPr/>
        <p:txBody>
          <a:bodyPr/>
          <a:lstStyle/>
          <a:p>
            <a:fld id="{236FE1FA-0959-44A3-B17B-C9A1ADE3C631}" type="datetimeFigureOut">
              <a:rPr lang="en-US" smtClean="0"/>
              <a:pPr/>
              <a:t>7/8/2020</a:t>
            </a:fld>
            <a:endParaRPr lang="en-US" dirty="0"/>
          </a:p>
        </p:txBody>
      </p:sp>
      <p:sp>
        <p:nvSpPr>
          <p:cNvPr id="16" name="Slide Number Placeholder 15"/>
          <p:cNvSpPr>
            <a:spLocks noGrp="1"/>
          </p:cNvSpPr>
          <p:nvPr>
            <p:ph type="sldNum" sz="quarter" idx="11"/>
          </p:nvPr>
        </p:nvSpPr>
        <p:spPr/>
        <p:txBody>
          <a:bodyPr/>
          <a:lstStyle/>
          <a:p>
            <a:fld id="{6E4DA02A-6F92-427E-B78F-45A242075208}" type="slidenum">
              <a:rPr lang="en-US" smtClean="0"/>
              <a:pPr/>
              <a:t>‹#›</a:t>
            </a:fld>
            <a:endParaRPr lang="en-US" dirty="0"/>
          </a:p>
        </p:txBody>
      </p:sp>
      <p:sp>
        <p:nvSpPr>
          <p:cNvPr id="17" name="Footer Placeholder 16"/>
          <p:cNvSpPr>
            <a:spLocks noGrp="1"/>
          </p:cNvSpPr>
          <p:nvPr>
            <p:ph type="ftr" sz="quarter" idx="12"/>
          </p:nvPr>
        </p:nvSpPr>
        <p:spPr/>
        <p:txBody>
          <a:bodyPr/>
          <a:lstStyle/>
          <a:p>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9" name="Content Placeholder 8"/>
          <p:cNvSpPr>
            <a:spLocks noGrp="1"/>
          </p:cNvSpPr>
          <p:nvPr>
            <p:ph idx="1"/>
          </p:nvPr>
        </p:nvSpPr>
        <p:spPr>
          <a:xfrm>
            <a:off x="457200" y="1524000"/>
            <a:ext cx="8229600" cy="45720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4" name="Date Placeholder 13"/>
          <p:cNvSpPr>
            <a:spLocks noGrp="1"/>
          </p:cNvSpPr>
          <p:nvPr>
            <p:ph type="dt" sz="half" idx="14"/>
          </p:nvPr>
        </p:nvSpPr>
        <p:spPr/>
        <p:txBody>
          <a:bodyPr/>
          <a:lstStyle/>
          <a:p>
            <a:fld id="{236FE1FA-0959-44A3-B17B-C9A1ADE3C631}" type="datetimeFigureOut">
              <a:rPr lang="en-US" smtClean="0"/>
              <a:pPr/>
              <a:t>7/8/2020</a:t>
            </a:fld>
            <a:endParaRPr lang="en-US" dirty="0"/>
          </a:p>
        </p:txBody>
      </p:sp>
      <p:sp>
        <p:nvSpPr>
          <p:cNvPr id="15" name="Slide Number Placeholder 14"/>
          <p:cNvSpPr>
            <a:spLocks noGrp="1"/>
          </p:cNvSpPr>
          <p:nvPr>
            <p:ph type="sldNum" sz="quarter" idx="15"/>
          </p:nvPr>
        </p:nvSpPr>
        <p:spPr/>
        <p:txBody>
          <a:bodyPr/>
          <a:lstStyle>
            <a:lvl1pPr algn="ctr">
              <a:defRPr/>
            </a:lvl1pPr>
          </a:lstStyle>
          <a:p>
            <a:fld id="{6E4DA02A-6F92-427E-B78F-45A242075208}" type="slidenum">
              <a:rPr lang="en-US" smtClean="0"/>
              <a:pPr/>
              <a:t>‹#›</a:t>
            </a:fld>
            <a:endParaRPr lang="en-US" dirty="0"/>
          </a:p>
        </p:txBody>
      </p:sp>
      <p:sp>
        <p:nvSpPr>
          <p:cNvPr id="16" name="Footer Placeholder 15"/>
          <p:cNvSpPr>
            <a:spLocks noGrp="1"/>
          </p:cNvSpPr>
          <p:nvPr>
            <p:ph type="ftr" sz="quarter" idx="16"/>
          </p:nvPr>
        </p:nvSpPr>
        <p:spPr/>
        <p:txBody>
          <a:bodyPr/>
          <a:lstStyle/>
          <a:p>
            <a:endParaRPr lang="en-US" dirty="0"/>
          </a:p>
        </p:txBody>
      </p:sp>
      <p:sp>
        <p:nvSpPr>
          <p:cNvPr id="17" name="Title 16"/>
          <p:cNvSpPr>
            <a:spLocks noGrp="1"/>
          </p:cNvSpPr>
          <p:nvPr>
            <p:ph type="title"/>
          </p:nvPr>
        </p:nvSpPr>
        <p:spPr/>
        <p:txBody>
          <a:bodyPr rtlCol="0" anchor="b" anchorCtr="0"/>
          <a:lstStyle/>
          <a:p>
            <a:r>
              <a:rPr kumimoji="0" lang="en-US" smtClean="0"/>
              <a:t>Click to edit Master title style</a:t>
            </a:r>
            <a:endParaRPr kumimoji="0"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p>
            <a:fld id="{236FE1FA-0959-44A3-B17B-C9A1ADE3C631}" type="datetimeFigureOut">
              <a:rPr lang="en-US" smtClean="0"/>
              <a:pPr/>
              <a:t>7/8/2020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E4DA02A-6F92-427E-B78F-45A242075208}" type="slidenum">
              <a:rPr lang="en-US" smtClean="0"/>
              <a:pPr/>
              <a:t>‹#›</a:t>
            </a:fld>
            <a:endParaRPr lang="en-US" dirty="0"/>
          </a:p>
        </p:txBody>
      </p:sp>
      <p:sp>
        <p:nvSpPr>
          <p:cNvPr id="2" name="Title 1"/>
          <p:cNvSpPr>
            <a:spLocks noGrp="1"/>
          </p:cNvSpPr>
          <p:nvPr>
            <p:ph type="title"/>
          </p:nvPr>
        </p:nvSpPr>
        <p:spPr>
          <a:xfrm>
            <a:off x="685800" y="3505200"/>
            <a:ext cx="7924800" cy="1371600"/>
          </a:xfrm>
        </p:spPr>
        <p:txBody>
          <a:bodyPr>
            <a:noAutofit/>
          </a:bodyPr>
          <a:lstStyle>
            <a:lvl1pPr algn="l" rtl="0">
              <a:spcBef>
                <a:spcPct val="0"/>
              </a:spcBef>
              <a:buNone/>
              <a:defRPr lang="en-US" sz="4800" b="0" dirty="0">
                <a:ln w="3200">
                  <a:solidFill>
                    <a:schemeClr val="bg2">
                      <a:shade val="25000"/>
                      <a:alpha val="25000"/>
                    </a:schemeClr>
                  </a:solidFill>
                  <a:prstDash val="solid"/>
                  <a:round/>
                </a:ln>
                <a:solidFill>
                  <a:srgbClr val="F9F9F9"/>
                </a:solidFill>
                <a:effectLst>
                  <a:innerShdw blurRad="38100" dist="25400" dir="13500000">
                    <a:prstClr val="black">
                      <a:alpha val="70000"/>
                    </a:prstClr>
                  </a:innerShdw>
                </a:effectLst>
              </a:defRPr>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685800" y="4958864"/>
            <a:ext cx="7924800" cy="984736"/>
          </a:xfrm>
        </p:spPr>
        <p:txBody>
          <a:bodyPr anchor="t"/>
          <a:lstStyle>
            <a:lvl1pPr marL="0" indent="0">
              <a:buNone/>
              <a:defRPr sz="2000" spc="100" baseline="0">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smtClean="0"/>
              <a:t>Click to edit Master text styles</a:t>
            </a:r>
          </a:p>
        </p:txBody>
      </p:sp>
      <p:cxnSp>
        <p:nvCxnSpPr>
          <p:cNvPr id="7" name="Straight Connector 6"/>
          <p:cNvCxnSpPr/>
          <p:nvPr/>
        </p:nvCxnSpPr>
        <p:spPr>
          <a:xfrm>
            <a:off x="685800" y="4916992"/>
            <a:ext cx="7924800" cy="4301"/>
          </a:xfrm>
          <a:prstGeom prst="line">
            <a:avLst/>
          </a:prstGeom>
          <a:noFill/>
          <a:ln w="9525" cap="flat" cmpd="sng" algn="ctr">
            <a:solidFill>
              <a:srgbClr val="E9E9E8"/>
            </a:solidFill>
            <a:prstDash val="solid"/>
          </a:ln>
          <a:effectLst>
            <a:outerShdw blurRad="31750" dir="2700000" algn="tl" rotWithShape="0">
              <a:srgbClr val="000000">
                <a:alpha val="55000"/>
              </a:srgbClr>
            </a:outerShdw>
          </a:effectLst>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5" name="Date Placeholder 4"/>
          <p:cNvSpPr>
            <a:spLocks noGrp="1"/>
          </p:cNvSpPr>
          <p:nvPr>
            <p:ph type="dt" sz="half" idx="10"/>
          </p:nvPr>
        </p:nvSpPr>
        <p:spPr/>
        <p:txBody>
          <a:bodyPr/>
          <a:lstStyle/>
          <a:p>
            <a:fld id="{236FE1FA-0959-44A3-B17B-C9A1ADE3C631}" type="datetimeFigureOut">
              <a:rPr lang="en-US" smtClean="0"/>
              <a:pPr/>
              <a:t>7/8/2020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E4DA02A-6F92-427E-B78F-45A242075208}" type="slidenum">
              <a:rPr lang="en-US" smtClean="0"/>
              <a:pPr/>
              <a:t>‹#›</a:t>
            </a:fld>
            <a:endParaRPr lang="en-US" dirty="0"/>
          </a:p>
        </p:txBody>
      </p:sp>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11" name="Content Placeholder 10"/>
          <p:cNvSpPr>
            <a:spLocks noGrp="1"/>
          </p:cNvSpPr>
          <p:nvPr>
            <p:ph sz="half" idx="1"/>
          </p:nvPr>
        </p:nvSpPr>
        <p:spPr>
          <a:xfrm>
            <a:off x="457200" y="1524000"/>
            <a:ext cx="4059936" cy="45720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3" name="Content Placeholder 12"/>
          <p:cNvSpPr>
            <a:spLocks noGrp="1"/>
          </p:cNvSpPr>
          <p:nvPr>
            <p:ph sz="half" idx="2"/>
          </p:nvPr>
        </p:nvSpPr>
        <p:spPr>
          <a:xfrm>
            <a:off x="4648200" y="1524000"/>
            <a:ext cx="4059936" cy="45720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9" name="Slide Number Placeholder 8"/>
          <p:cNvSpPr>
            <a:spLocks noGrp="1"/>
          </p:cNvSpPr>
          <p:nvPr>
            <p:ph type="sldNum" sz="quarter" idx="12"/>
          </p:nvPr>
        </p:nvSpPr>
        <p:spPr/>
        <p:txBody>
          <a:bodyPr/>
          <a:lstStyle/>
          <a:p>
            <a:fld id="{6E4DA02A-6F92-427E-B78F-45A242075208}" type="slidenum">
              <a:rPr lang="en-US" smtClean="0"/>
              <a:pPr/>
              <a:t>‹#›</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7" name="Date Placeholder 6"/>
          <p:cNvSpPr>
            <a:spLocks noGrp="1"/>
          </p:cNvSpPr>
          <p:nvPr>
            <p:ph type="dt" sz="half" idx="10"/>
          </p:nvPr>
        </p:nvSpPr>
        <p:spPr/>
        <p:txBody>
          <a:bodyPr/>
          <a:lstStyle/>
          <a:p>
            <a:fld id="{236FE1FA-0959-44A3-B17B-C9A1ADE3C631}" type="datetimeFigureOut">
              <a:rPr lang="en-US" smtClean="0"/>
              <a:pPr/>
              <a:t>7/8/2020</a:t>
            </a:fld>
            <a:endParaRPr lang="en-US" dirty="0"/>
          </a:p>
        </p:txBody>
      </p:sp>
      <p:sp>
        <p:nvSpPr>
          <p:cNvPr id="3" name="Text Placeholder 2"/>
          <p:cNvSpPr>
            <a:spLocks noGrp="1"/>
          </p:cNvSpPr>
          <p:nvPr>
            <p:ph type="body" idx="1"/>
          </p:nvPr>
        </p:nvSpPr>
        <p:spPr>
          <a:xfrm>
            <a:off x="457200" y="1399593"/>
            <a:ext cx="4040188" cy="762000"/>
          </a:xfrm>
          <a:noFill/>
          <a:ln w="25400" cap="rnd" cmpd="sng" algn="ctr">
            <a:noFill/>
            <a:prstDash val="solid"/>
          </a:ln>
          <a:effectLst>
            <a:softEdge rad="63500"/>
          </a:effectLst>
          <a:sp3d prstMaterial="flat"/>
        </p:spPr>
        <p:style>
          <a:lnRef idx="3">
            <a:schemeClr val="lt1"/>
          </a:lnRef>
          <a:fillRef idx="1">
            <a:schemeClr val="accent5"/>
          </a:fillRef>
          <a:effectRef idx="1">
            <a:schemeClr val="accent5"/>
          </a:effectRef>
          <a:fontRef idx="minor">
            <a:schemeClr val="lt1"/>
          </a:fontRef>
        </p:style>
        <p:txBody>
          <a:bodyPr lIns="91440" tIns="45720" rIns="91440" bIns="45720" anchor="b">
            <a:noAutofit/>
          </a:bodyPr>
          <a:lstStyle>
            <a:lvl1pPr marL="0" indent="0" algn="l">
              <a:spcBef>
                <a:spcPts val="0"/>
              </a:spcBef>
              <a:buNone/>
              <a:defRPr sz="2600" b="1">
                <a:solidFill>
                  <a:schemeClr val="tx2"/>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32" name="Content Placeholder 31"/>
          <p:cNvSpPr>
            <a:spLocks noGrp="1"/>
          </p:cNvSpPr>
          <p:nvPr>
            <p:ph sz="half" idx="2"/>
          </p:nvPr>
        </p:nvSpPr>
        <p:spPr>
          <a:xfrm>
            <a:off x="457200" y="2201896"/>
            <a:ext cx="4038600" cy="3913632"/>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34" name="Content Placeholder 33"/>
          <p:cNvSpPr>
            <a:spLocks noGrp="1"/>
          </p:cNvSpPr>
          <p:nvPr>
            <p:ph sz="quarter" idx="4"/>
          </p:nvPr>
        </p:nvSpPr>
        <p:spPr>
          <a:xfrm>
            <a:off x="4649788" y="2201896"/>
            <a:ext cx="4038600" cy="3913632"/>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2" name="Title 1"/>
          <p:cNvSpPr>
            <a:spLocks noGrp="1"/>
          </p:cNvSpPr>
          <p:nvPr>
            <p:ph type="title"/>
          </p:nvPr>
        </p:nvSpPr>
        <p:spPr>
          <a:xfrm>
            <a:off x="457200" y="155448"/>
            <a:ext cx="8229600" cy="1143000"/>
          </a:xfrm>
        </p:spPr>
        <p:txBody>
          <a:bodyPr anchor="b" anchorCtr="0"/>
          <a:lstStyle>
            <a:lvl1pPr>
              <a:defRPr/>
            </a:lvl1pPr>
          </a:lstStyle>
          <a:p>
            <a:r>
              <a:rPr kumimoji="0" lang="en-US" smtClean="0"/>
              <a:t>Click to edit Master title style</a:t>
            </a:r>
            <a:endParaRPr kumimoji="0" lang="en-US"/>
          </a:p>
        </p:txBody>
      </p:sp>
      <p:sp>
        <p:nvSpPr>
          <p:cNvPr id="12" name="Text Placeholder 11"/>
          <p:cNvSpPr>
            <a:spLocks noGrp="1"/>
          </p:cNvSpPr>
          <p:nvPr>
            <p:ph type="body" idx="3"/>
          </p:nvPr>
        </p:nvSpPr>
        <p:spPr>
          <a:xfrm>
            <a:off x="4648200" y="1399593"/>
            <a:ext cx="4040188" cy="762000"/>
          </a:xfrm>
          <a:noFill/>
          <a:ln w="25400" cap="rnd" cmpd="sng" algn="ctr">
            <a:noFill/>
            <a:prstDash val="solid"/>
          </a:ln>
          <a:effectLst>
            <a:softEdge rad="63500"/>
          </a:effectLst>
        </p:spPr>
        <p:style>
          <a:lnRef idx="3">
            <a:schemeClr val="lt1"/>
          </a:lnRef>
          <a:fillRef idx="1">
            <a:schemeClr val="accent5"/>
          </a:fillRef>
          <a:effectRef idx="1">
            <a:schemeClr val="accent5"/>
          </a:effectRef>
          <a:fontRef idx="minor">
            <a:schemeClr val="lt1"/>
          </a:fontRef>
        </p:style>
        <p:txBody>
          <a:bodyPr lIns="91440" tIns="45720" rIns="91440" bIns="45720" anchor="b">
            <a:noAutofit/>
          </a:bodyPr>
          <a:lstStyle>
            <a:lvl1pPr marL="0" indent="0" algn="l">
              <a:spcBef>
                <a:spcPts val="0"/>
              </a:spcBef>
              <a:buNone/>
              <a:defRPr sz="2600" b="1" baseline="0">
                <a:solidFill>
                  <a:schemeClr val="tx2"/>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cxnSp>
        <p:nvCxnSpPr>
          <p:cNvPr id="10" name="Straight Connector 9"/>
          <p:cNvCxnSpPr/>
          <p:nvPr/>
        </p:nvCxnSpPr>
        <p:spPr>
          <a:xfrm>
            <a:off x="562945" y="2180219"/>
            <a:ext cx="3749040" cy="1588"/>
          </a:xfrm>
          <a:prstGeom prst="line">
            <a:avLst/>
          </a:prstGeom>
          <a:noFill/>
          <a:ln w="12700" cap="flat" cmpd="sng" algn="ctr">
            <a:solidFill>
              <a:schemeClr val="bg2">
                <a:tint val="20000"/>
              </a:schemeClr>
            </a:solidFill>
            <a:prstDash val="solid"/>
          </a:ln>
          <a:effectLst>
            <a:outerShdw blurRad="34925" dir="2700000" algn="tl" rotWithShape="0">
              <a:srgbClr val="000000">
                <a:alpha val="55000"/>
              </a:srgbClr>
            </a:outerShdw>
          </a:effectLst>
        </p:spPr>
        <p:style>
          <a:lnRef idx="1">
            <a:schemeClr val="accent1"/>
          </a:lnRef>
          <a:fillRef idx="0">
            <a:schemeClr val="accent1"/>
          </a:fillRef>
          <a:effectRef idx="0">
            <a:schemeClr val="accent1"/>
          </a:effectRef>
          <a:fontRef idx="minor">
            <a:schemeClr val="tx1"/>
          </a:fontRef>
        </p:style>
      </p:cxnSp>
      <p:cxnSp>
        <p:nvCxnSpPr>
          <p:cNvPr id="17" name="Straight Connector 16"/>
          <p:cNvCxnSpPr/>
          <p:nvPr/>
        </p:nvCxnSpPr>
        <p:spPr>
          <a:xfrm>
            <a:off x="4754880" y="2180219"/>
            <a:ext cx="3749040" cy="1588"/>
          </a:xfrm>
          <a:prstGeom prst="line">
            <a:avLst/>
          </a:prstGeom>
          <a:noFill/>
          <a:ln w="12700" cap="flat" cmpd="sng" algn="ctr">
            <a:solidFill>
              <a:schemeClr val="bg2">
                <a:tint val="20000"/>
              </a:schemeClr>
            </a:solidFill>
            <a:prstDash val="solid"/>
          </a:ln>
          <a:effectLst>
            <a:outerShdw blurRad="34925" dir="2700000" algn="tl" rotWithShape="0">
              <a:srgbClr val="000000">
                <a:alpha val="55000"/>
              </a:srgbClr>
            </a:outerShdw>
          </a:effectLst>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p>
            <a:fld id="{236FE1FA-0959-44A3-B17B-C9A1ADE3C631}" type="datetimeFigureOut">
              <a:rPr lang="en-US" smtClean="0"/>
              <a:pPr/>
              <a:t>7/8/2020</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E4DA02A-6F92-427E-B78F-45A242075208}" type="slidenum">
              <a:rPr lang="en-US" smtClean="0"/>
              <a:pPr/>
              <a:t>‹#›</a:t>
            </a:fld>
            <a:endParaRPr lang="en-US" dirty="0"/>
          </a:p>
        </p:txBody>
      </p:sp>
      <p:sp>
        <p:nvSpPr>
          <p:cNvPr id="2" name="Title 1"/>
          <p:cNvSpPr>
            <a:spLocks noGrp="1"/>
          </p:cNvSpPr>
          <p:nvPr>
            <p:ph type="title"/>
          </p:nvPr>
        </p:nvSpPr>
        <p:spPr/>
        <p:txBody>
          <a:bodyPr/>
          <a:lstStyle/>
          <a:p>
            <a:r>
              <a:rPr kumimoji="0" lang="en-US" smtClean="0"/>
              <a:t>Click to edit Master title style</a:t>
            </a:r>
            <a:endParaRPr kumimoji="0"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36FE1FA-0959-44A3-B17B-C9A1ADE3C631}" type="datetimeFigureOut">
              <a:rPr lang="en-US" smtClean="0"/>
              <a:pPr/>
              <a:t>7/8/2020</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6E4DA02A-6F92-427E-B78F-45A242075208}" type="slidenum">
              <a:rPr lang="en-US" smtClean="0"/>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9" name="Content Placeholder 28"/>
          <p:cNvSpPr>
            <a:spLocks noGrp="1"/>
          </p:cNvSpPr>
          <p:nvPr>
            <p:ph sz="quarter" idx="1"/>
          </p:nvPr>
        </p:nvSpPr>
        <p:spPr>
          <a:xfrm>
            <a:off x="457200" y="457200"/>
            <a:ext cx="6248400" cy="57150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3" name="Text Placeholder 2"/>
          <p:cNvSpPr>
            <a:spLocks noGrp="1"/>
          </p:cNvSpPr>
          <p:nvPr>
            <p:ph type="body" idx="2"/>
          </p:nvPr>
        </p:nvSpPr>
        <p:spPr>
          <a:xfrm>
            <a:off x="6781800" y="1600200"/>
            <a:ext cx="1984248" cy="3733800"/>
          </a:xfrm>
        </p:spPr>
        <p:txBody>
          <a:bodyPr tIns="45720" bIns="45720" anchor="t" anchorCtr="0"/>
          <a:lstStyle>
            <a:lvl1pPr marL="0" indent="0">
              <a:lnSpc>
                <a:spcPct val="125000"/>
              </a:lnSpc>
              <a:spcAft>
                <a:spcPts val="1000"/>
              </a:spcAft>
              <a:buNone/>
              <a:defRPr sz="1600">
                <a:solidFill>
                  <a:schemeClr val="tx2"/>
                </a:solidFill>
              </a:defRPr>
            </a:lvl1pPr>
            <a:lvl2pPr>
              <a:buNone/>
              <a:defRPr sz="1200"/>
            </a:lvl2pPr>
            <a:lvl3pPr>
              <a:buNone/>
              <a:defRPr sz="1000"/>
            </a:lvl3pPr>
            <a:lvl4pPr>
              <a:buNone/>
              <a:defRPr sz="900"/>
            </a:lvl4pPr>
            <a:lvl5pPr>
              <a:buNone/>
              <a:defRPr sz="900"/>
            </a:lvl5pPr>
          </a:lstStyle>
          <a:p>
            <a:pPr lvl="0" eaLnBrk="1" latinLnBrk="0" hangingPunct="1"/>
            <a:r>
              <a:rPr kumimoji="0" lang="en-US" smtClean="0"/>
              <a:t>Click to edit Master text styles</a:t>
            </a:r>
          </a:p>
        </p:txBody>
      </p:sp>
      <p:sp>
        <p:nvSpPr>
          <p:cNvPr id="31" name="Title 30"/>
          <p:cNvSpPr>
            <a:spLocks noGrp="1"/>
          </p:cNvSpPr>
          <p:nvPr>
            <p:ph type="title"/>
          </p:nvPr>
        </p:nvSpPr>
        <p:spPr>
          <a:xfrm>
            <a:off x="6781800" y="457200"/>
            <a:ext cx="1981200" cy="1066800"/>
          </a:xfrm>
        </p:spPr>
        <p:txBody>
          <a:bodyPr lIns="91440" tIns="91440" anchor="b" anchorCtr="0"/>
          <a:lstStyle>
            <a:lvl1pPr algn="l">
              <a:buNone/>
              <a:defRPr sz="1800" b="1" spc="-50" baseline="0">
                <a:ln w="3175">
                  <a:noFill/>
                </a:ln>
                <a:solidFill>
                  <a:schemeClr val="tx2"/>
                </a:solidFill>
                <a:effectLst/>
                <a:latin typeface="+mn-lt"/>
                <a:ea typeface="+mn-ea"/>
                <a:cs typeface="+mn-cs"/>
              </a:defRPr>
            </a:lvl1pPr>
          </a:lstStyle>
          <a:p>
            <a:r>
              <a:rPr kumimoji="0" lang="en-US" smtClean="0"/>
              <a:t>Click to edit Master title style</a:t>
            </a:r>
            <a:endParaRPr kumimoji="0" lang="en-US"/>
          </a:p>
        </p:txBody>
      </p:sp>
      <p:sp>
        <p:nvSpPr>
          <p:cNvPr id="8" name="Date Placeholder 7"/>
          <p:cNvSpPr>
            <a:spLocks noGrp="1"/>
          </p:cNvSpPr>
          <p:nvPr>
            <p:ph type="dt" sz="half" idx="14"/>
          </p:nvPr>
        </p:nvSpPr>
        <p:spPr/>
        <p:txBody>
          <a:bodyPr/>
          <a:lstStyle/>
          <a:p>
            <a:fld id="{236FE1FA-0959-44A3-B17B-C9A1ADE3C631}" type="datetimeFigureOut">
              <a:rPr lang="en-US" smtClean="0"/>
              <a:pPr/>
              <a:t>7/8/2020</a:t>
            </a:fld>
            <a:endParaRPr lang="en-US" dirty="0"/>
          </a:p>
        </p:txBody>
      </p:sp>
      <p:sp>
        <p:nvSpPr>
          <p:cNvPr id="9" name="Slide Number Placeholder 8"/>
          <p:cNvSpPr>
            <a:spLocks noGrp="1"/>
          </p:cNvSpPr>
          <p:nvPr>
            <p:ph type="sldNum" sz="quarter" idx="15"/>
          </p:nvPr>
        </p:nvSpPr>
        <p:spPr/>
        <p:txBody>
          <a:bodyPr/>
          <a:lstStyle/>
          <a:p>
            <a:fld id="{6E4DA02A-6F92-427E-B78F-45A242075208}" type="slidenum">
              <a:rPr lang="en-US" smtClean="0"/>
              <a:pPr/>
              <a:t>‹#›</a:t>
            </a:fld>
            <a:endParaRPr lang="en-US" dirty="0"/>
          </a:p>
        </p:txBody>
      </p:sp>
      <p:sp>
        <p:nvSpPr>
          <p:cNvPr id="10" name="Footer Placeholder 9"/>
          <p:cNvSpPr>
            <a:spLocks noGrp="1"/>
          </p:cNvSpPr>
          <p:nvPr>
            <p:ph type="ftr" sz="quarter" idx="16"/>
          </p:nvPr>
        </p:nvSpPr>
        <p:spPr/>
        <p:txBody>
          <a:bodyPr/>
          <a:lstStyle/>
          <a:p>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629400" y="457200"/>
            <a:ext cx="2057400" cy="1066800"/>
          </a:xfrm>
        </p:spPr>
        <p:txBody>
          <a:bodyPr lIns="91440" tIns="91440" anchor="b" anchorCtr="0"/>
          <a:lstStyle>
            <a:lvl1pPr algn="l">
              <a:buNone/>
              <a:defRPr sz="1800" b="1" spc="-50" baseline="0">
                <a:ln w="3175">
                  <a:noFill/>
                </a:ln>
                <a:solidFill>
                  <a:schemeClr val="tx2"/>
                </a:solidFill>
                <a:effectLst/>
                <a:latin typeface="+mn-lt"/>
                <a:ea typeface="+mn-ea"/>
                <a:cs typeface="+mn-cs"/>
              </a:defRPr>
            </a:lvl1pPr>
          </a:lstStyle>
          <a:p>
            <a:r>
              <a:rPr kumimoji="0" lang="en-US" smtClean="0"/>
              <a:t>Click to edit Master title style</a:t>
            </a:r>
            <a:endParaRPr kumimoji="0" lang="en-US"/>
          </a:p>
        </p:txBody>
      </p:sp>
      <p:sp>
        <p:nvSpPr>
          <p:cNvPr id="3" name="Picture Placeholder 2"/>
          <p:cNvSpPr>
            <a:spLocks noGrp="1"/>
          </p:cNvSpPr>
          <p:nvPr>
            <p:ph type="pic" idx="1"/>
          </p:nvPr>
        </p:nvSpPr>
        <p:spPr>
          <a:xfrm>
            <a:off x="457200" y="457200"/>
            <a:ext cx="6019800" cy="5562600"/>
          </a:xfrm>
          <a:solidFill>
            <a:schemeClr val="tx2">
              <a:tint val="40000"/>
            </a:schemeClr>
          </a:solidFill>
          <a:effectLst>
            <a:outerShdw blurRad="88900" sx="103000" sy="103000" algn="ctr" rotWithShape="0">
              <a:prstClr val="black">
                <a:alpha val="32000"/>
              </a:prstClr>
            </a:outerShdw>
            <a:softEdge rad="127000"/>
          </a:effectLst>
        </p:spPr>
        <p:txBody>
          <a:bodyPr/>
          <a:lstStyle>
            <a:lvl1pPr marL="0" indent="0">
              <a:buNone/>
              <a:defRPr sz="3200">
                <a:solidFill>
                  <a:schemeClr val="bg1"/>
                </a:solidFill>
              </a:defRPr>
            </a:lvl1pPr>
          </a:lstStyle>
          <a:p>
            <a:r>
              <a:rPr kumimoji="0" lang="en-US" dirty="0" smtClean="0"/>
              <a:t>Click icon to add picture</a:t>
            </a:r>
            <a:endParaRPr kumimoji="0" lang="en-US" dirty="0"/>
          </a:p>
        </p:txBody>
      </p:sp>
      <p:sp>
        <p:nvSpPr>
          <p:cNvPr id="4" name="Text Placeholder 3"/>
          <p:cNvSpPr>
            <a:spLocks noGrp="1"/>
          </p:cNvSpPr>
          <p:nvPr>
            <p:ph type="body" sz="half" idx="2"/>
          </p:nvPr>
        </p:nvSpPr>
        <p:spPr>
          <a:xfrm>
            <a:off x="6629400" y="1600200"/>
            <a:ext cx="2057400" cy="4419600"/>
          </a:xfrm>
        </p:spPr>
        <p:txBody>
          <a:bodyPr anchor="t" anchorCtr="0"/>
          <a:lstStyle>
            <a:lvl1pPr marL="0" indent="0">
              <a:lnSpc>
                <a:spcPct val="125000"/>
              </a:lnSpc>
              <a:spcAft>
                <a:spcPts val="1000"/>
              </a:spcAft>
              <a:buFontTx/>
              <a:buNone/>
              <a:defRPr sz="1600" b="0">
                <a:solidFill>
                  <a:schemeClr val="tx2"/>
                </a:solidFill>
              </a:defRPr>
            </a:lvl1pPr>
            <a:lvl2pPr>
              <a:defRPr sz="1200"/>
            </a:lvl2pPr>
            <a:lvl3pPr>
              <a:defRPr sz="1000"/>
            </a:lvl3pPr>
            <a:lvl4pPr>
              <a:defRPr sz="900"/>
            </a:lvl4pPr>
            <a:lvl5pPr>
              <a:defRPr sz="900"/>
            </a:lvl5pPr>
          </a:lstStyle>
          <a:p>
            <a:pPr lvl="0" eaLnBrk="1" latinLnBrk="0" hangingPunct="1"/>
            <a:r>
              <a:rPr kumimoji="0" lang="en-US" smtClean="0"/>
              <a:t>Click to edit Master text styles</a:t>
            </a:r>
          </a:p>
        </p:txBody>
      </p:sp>
      <p:sp>
        <p:nvSpPr>
          <p:cNvPr id="8" name="Date Placeholder 7"/>
          <p:cNvSpPr>
            <a:spLocks noGrp="1"/>
          </p:cNvSpPr>
          <p:nvPr>
            <p:ph type="dt" sz="half" idx="10"/>
          </p:nvPr>
        </p:nvSpPr>
        <p:spPr/>
        <p:txBody>
          <a:bodyPr/>
          <a:lstStyle/>
          <a:p>
            <a:fld id="{236FE1FA-0959-44A3-B17B-C9A1ADE3C631}" type="datetimeFigureOut">
              <a:rPr lang="en-US" smtClean="0"/>
              <a:pPr/>
              <a:t>7/8/2020</a:t>
            </a:fld>
            <a:endParaRPr lang="en-US" dirty="0"/>
          </a:p>
        </p:txBody>
      </p:sp>
      <p:sp>
        <p:nvSpPr>
          <p:cNvPr id="9" name="Slide Number Placeholder 8"/>
          <p:cNvSpPr>
            <a:spLocks noGrp="1"/>
          </p:cNvSpPr>
          <p:nvPr>
            <p:ph type="sldNum" sz="quarter" idx="11"/>
          </p:nvPr>
        </p:nvSpPr>
        <p:spPr/>
        <p:txBody>
          <a:bodyPr/>
          <a:lstStyle/>
          <a:p>
            <a:fld id="{6E4DA02A-6F92-427E-B78F-45A242075208}" type="slidenum">
              <a:rPr lang="en-US" smtClean="0"/>
              <a:pPr/>
              <a:t>‹#›</a:t>
            </a:fld>
            <a:endParaRPr lang="en-US" dirty="0"/>
          </a:p>
        </p:txBody>
      </p:sp>
      <p:sp>
        <p:nvSpPr>
          <p:cNvPr id="10" name="Footer Placeholder 9"/>
          <p:cNvSpPr>
            <a:spLocks noGrp="1"/>
          </p:cNvSpPr>
          <p:nvPr>
            <p:ph type="ftr" sz="quarter" idx="12"/>
          </p:nvPr>
        </p:nvSpPr>
        <p:spPr/>
        <p:txBody>
          <a:bodyPr/>
          <a:lstStyle/>
          <a:p>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236FE1FA-0959-44A3-B17B-C9A1ADE3C631}" type="datetimeFigureOut">
              <a:rPr lang="en-US" smtClean="0"/>
              <a:pPr/>
              <a:t>7/8/2020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E4DA02A-6F92-427E-B78F-45A242075208}" type="slidenum">
              <a:rPr lang="en-US" smtClean="0"/>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236FE1FA-0959-44A3-B17B-C9A1ADE3C631}" type="datetimeFigureOut">
              <a:rPr lang="en-US" smtClean="0"/>
              <a:pPr/>
              <a:t>7/8/2020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E4DA02A-6F92-427E-B78F-45A242075208}" type="slidenum">
              <a:rPr lang="en-US" smtClean="0"/>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3.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srcRect/>
          <a:tile tx="0" ty="0" sx="100000" sy="100000" flip="none" algn="tl"/>
        </a:blipFill>
        <a:effectLst/>
      </p:bgPr>
    </p:bg>
    <p:spTree>
      <p:nvGrpSpPr>
        <p:cNvPr id="1" name=""/>
        <p:cNvGrpSpPr/>
        <p:nvPr/>
      </p:nvGrpSpPr>
      <p:grpSpPr>
        <a:xfrm>
          <a:off x="0" y="0"/>
          <a:ext cx="0" cy="0"/>
          <a:chOff x="0" y="0"/>
          <a:chExt cx="0" cy="0"/>
        </a:xfrm>
      </p:grpSpPr>
      <p:sp>
        <p:nvSpPr>
          <p:cNvPr id="9" name="Text Placeholder 8"/>
          <p:cNvSpPr>
            <a:spLocks noGrp="1"/>
          </p:cNvSpPr>
          <p:nvPr>
            <p:ph type="body" idx="1"/>
          </p:nvPr>
        </p:nvSpPr>
        <p:spPr>
          <a:xfrm>
            <a:off x="457200" y="1447800"/>
            <a:ext cx="8229600" cy="4678363"/>
          </a:xfrm>
          <a:prstGeom prst="rect">
            <a:avLst/>
          </a:prstGeom>
        </p:spPr>
        <p:txBody>
          <a:bodyPr vert="horz">
            <a:normAutofit/>
          </a:bodyPr>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24" name="Date Placeholder 23"/>
          <p:cNvSpPr>
            <a:spLocks noGrp="1"/>
          </p:cNvSpPr>
          <p:nvPr>
            <p:ph type="dt" sz="half" idx="2"/>
          </p:nvPr>
        </p:nvSpPr>
        <p:spPr>
          <a:xfrm>
            <a:off x="5791200" y="6203667"/>
            <a:ext cx="2590800" cy="384048"/>
          </a:xfrm>
          <a:prstGeom prst="rect">
            <a:avLst/>
          </a:prstGeom>
        </p:spPr>
        <p:txBody>
          <a:bodyPr vert="horz" anchor="ctr" anchorCtr="0"/>
          <a:lstStyle>
            <a:lvl1pPr algn="l" eaLnBrk="1" latinLnBrk="0" hangingPunct="1">
              <a:defRPr kumimoji="0" sz="1200">
                <a:solidFill>
                  <a:schemeClr val="tx2"/>
                </a:solidFill>
              </a:defRPr>
            </a:lvl1pPr>
          </a:lstStyle>
          <a:p>
            <a:fld id="{236FE1FA-0959-44A3-B17B-C9A1ADE3C631}" type="datetimeFigureOut">
              <a:rPr lang="en-US" smtClean="0"/>
              <a:pPr/>
              <a:t>7/8/2020</a:t>
            </a:fld>
            <a:endParaRPr lang="en-US" dirty="0"/>
          </a:p>
        </p:txBody>
      </p:sp>
      <p:sp>
        <p:nvSpPr>
          <p:cNvPr id="10" name="Footer Placeholder 9"/>
          <p:cNvSpPr>
            <a:spLocks noGrp="1"/>
          </p:cNvSpPr>
          <p:nvPr>
            <p:ph type="ftr" sz="quarter" idx="3"/>
          </p:nvPr>
        </p:nvSpPr>
        <p:spPr>
          <a:xfrm>
            <a:off x="2133600" y="6203667"/>
            <a:ext cx="3581400" cy="384048"/>
          </a:xfrm>
          <a:prstGeom prst="rect">
            <a:avLst/>
          </a:prstGeom>
        </p:spPr>
        <p:txBody>
          <a:bodyPr vert="horz" anchor="ctr" anchorCtr="0"/>
          <a:lstStyle>
            <a:lvl1pPr algn="r" eaLnBrk="1" latinLnBrk="0" hangingPunct="1">
              <a:defRPr kumimoji="0" sz="1200">
                <a:solidFill>
                  <a:schemeClr val="tx2"/>
                </a:solidFill>
              </a:defRPr>
            </a:lvl1pPr>
          </a:lstStyle>
          <a:p>
            <a:endParaRPr lang="en-US" dirty="0"/>
          </a:p>
        </p:txBody>
      </p:sp>
      <p:sp>
        <p:nvSpPr>
          <p:cNvPr id="22" name="Slide Number Placeholder 21"/>
          <p:cNvSpPr>
            <a:spLocks noGrp="1"/>
          </p:cNvSpPr>
          <p:nvPr>
            <p:ph type="sldNum" sz="quarter" idx="4"/>
          </p:nvPr>
        </p:nvSpPr>
        <p:spPr>
          <a:xfrm>
            <a:off x="8410575" y="6181531"/>
            <a:ext cx="609600" cy="457200"/>
          </a:xfrm>
          <a:prstGeom prst="rect">
            <a:avLst/>
          </a:prstGeom>
          <a:noFill/>
        </p:spPr>
        <p:txBody>
          <a:bodyPr vert="horz" lIns="0" tIns="0" rIns="0" bIns="0" anchor="ctr" anchorCtr="0">
            <a:noAutofit/>
          </a:bodyPr>
          <a:lstStyle>
            <a:lvl1pPr algn="ctr" eaLnBrk="1" latinLnBrk="0" hangingPunct="1">
              <a:defRPr kumimoji="0" sz="1600" baseline="0">
                <a:solidFill>
                  <a:schemeClr val="tx2"/>
                </a:solidFill>
              </a:defRPr>
            </a:lvl1pPr>
          </a:lstStyle>
          <a:p>
            <a:fld id="{6E4DA02A-6F92-427E-B78F-45A242075208}" type="slidenum">
              <a:rPr lang="en-US" smtClean="0"/>
              <a:pPr/>
              <a:t>‹#›</a:t>
            </a:fld>
            <a:endParaRPr lang="en-US" dirty="0"/>
          </a:p>
        </p:txBody>
      </p:sp>
      <p:sp>
        <p:nvSpPr>
          <p:cNvPr id="5" name="Title Placeholder 4"/>
          <p:cNvSpPr>
            <a:spLocks noGrp="1"/>
          </p:cNvSpPr>
          <p:nvPr>
            <p:ph type="title"/>
          </p:nvPr>
        </p:nvSpPr>
        <p:spPr>
          <a:xfrm>
            <a:off x="457200" y="152400"/>
            <a:ext cx="8229600" cy="1219200"/>
          </a:xfrm>
          <a:prstGeom prst="rect">
            <a:avLst/>
          </a:prstGeom>
          <a:ln w="6350" cap="rnd">
            <a:noFill/>
          </a:ln>
        </p:spPr>
        <p:txBody>
          <a:bodyPr vert="horz" anchor="b" anchorCtr="0">
            <a:normAutofit/>
          </a:bodyPr>
          <a:lstStyle/>
          <a:p>
            <a:r>
              <a:rPr kumimoji="0" lang="en-US" smtClean="0"/>
              <a:t>Click to edit Master title style</a:t>
            </a:r>
            <a:endParaRPr kumimoji="0" lang="en-US"/>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rtl="0" eaLnBrk="1" latinLnBrk="0" hangingPunct="1">
        <a:spcBef>
          <a:spcPct val="0"/>
        </a:spcBef>
        <a:buNone/>
        <a:defRPr kumimoji="0" lang="en-US" sz="4200" b="0" kern="1200" spc="-100" baseline="0" dirty="0">
          <a:ln w="3200">
            <a:solidFill>
              <a:schemeClr val="bg2">
                <a:shade val="75000"/>
                <a:alpha val="25000"/>
              </a:schemeClr>
            </a:solidFill>
            <a:prstDash val="solid"/>
            <a:round/>
          </a:ln>
          <a:solidFill>
            <a:srgbClr val="F9F9F9"/>
          </a:solidFill>
          <a:effectLst>
            <a:innerShdw blurRad="50800" dist="25400" dir="13500000">
              <a:prstClr val="black">
                <a:alpha val="70000"/>
              </a:prstClr>
            </a:innerShdw>
          </a:effectLst>
          <a:latin typeface="+mj-lt"/>
          <a:ea typeface="+mj-ea"/>
          <a:cs typeface="+mj-cs"/>
        </a:defRPr>
      </a:lvl1pPr>
    </p:titleStyle>
    <p:bodyStyle>
      <a:lvl1pPr marL="274320" indent="-274320" algn="l" rtl="0" eaLnBrk="1" latinLnBrk="0" hangingPunct="1">
        <a:spcBef>
          <a:spcPts val="600"/>
        </a:spcBef>
        <a:buClr>
          <a:schemeClr val="accent2"/>
        </a:buClr>
        <a:buSzPct val="85000"/>
        <a:buFont typeface="Wingdings 2"/>
        <a:buChar char=""/>
        <a:defRPr kumimoji="0" sz="2600" kern="1200">
          <a:solidFill>
            <a:schemeClr val="tx1"/>
          </a:solidFill>
          <a:latin typeface="+mn-lt"/>
          <a:ea typeface="+mn-ea"/>
          <a:cs typeface="+mn-cs"/>
        </a:defRPr>
      </a:lvl1pPr>
      <a:lvl2pPr marL="640080" indent="-274320" algn="l" rtl="0" eaLnBrk="1" latinLnBrk="0" hangingPunct="1">
        <a:spcBef>
          <a:spcPts val="300"/>
        </a:spcBef>
        <a:buClr>
          <a:schemeClr val="accent2">
            <a:shade val="75000"/>
          </a:schemeClr>
        </a:buClr>
        <a:buSzPct val="85000"/>
        <a:buFont typeface="Wingdings 2"/>
        <a:buChar char=""/>
        <a:defRPr kumimoji="0" sz="2400" kern="1200">
          <a:solidFill>
            <a:schemeClr val="tx2"/>
          </a:solidFill>
          <a:latin typeface="+mn-lt"/>
          <a:ea typeface="+mn-ea"/>
          <a:cs typeface="+mn-cs"/>
        </a:defRPr>
      </a:lvl2pPr>
      <a:lvl3pPr marL="1005840" indent="-228600" algn="l" rtl="0" eaLnBrk="1" latinLnBrk="0" hangingPunct="1">
        <a:spcBef>
          <a:spcPts val="300"/>
        </a:spcBef>
        <a:buClr>
          <a:schemeClr val="accent2">
            <a:shade val="50000"/>
          </a:schemeClr>
        </a:buClr>
        <a:buSzPct val="85000"/>
        <a:buFont typeface="Wingdings 2"/>
        <a:buChar char=""/>
        <a:defRPr kumimoji="0" sz="2100" kern="1200">
          <a:solidFill>
            <a:schemeClr val="tx1"/>
          </a:solidFill>
          <a:latin typeface="+mn-lt"/>
          <a:ea typeface="+mn-ea"/>
          <a:cs typeface="+mn-cs"/>
        </a:defRPr>
      </a:lvl3pPr>
      <a:lvl4pPr marL="1280160" indent="-228600" algn="l" rtl="0" eaLnBrk="1" latinLnBrk="0" hangingPunct="1">
        <a:spcBef>
          <a:spcPts val="300"/>
        </a:spcBef>
        <a:buClr>
          <a:schemeClr val="accent2">
            <a:shade val="75000"/>
          </a:schemeClr>
        </a:buClr>
        <a:buSzPct val="85000"/>
        <a:buFont typeface="Wingdings 2" pitchFamily="18" charset="2"/>
        <a:buChar char=""/>
        <a:defRPr kumimoji="0" sz="1900" kern="1200">
          <a:solidFill>
            <a:schemeClr val="tx1"/>
          </a:solidFill>
          <a:latin typeface="+mn-lt"/>
          <a:ea typeface="+mn-ea"/>
          <a:cs typeface="+mn-cs"/>
        </a:defRPr>
      </a:lvl4pPr>
      <a:lvl5pPr marL="1554480" indent="-228600" algn="l" rtl="0" eaLnBrk="1" latinLnBrk="0" hangingPunct="1">
        <a:spcBef>
          <a:spcPts val="340"/>
        </a:spcBef>
        <a:buClr>
          <a:schemeClr val="accent2">
            <a:shade val="75000"/>
          </a:schemeClr>
        </a:buClr>
        <a:buSzPct val="85000"/>
        <a:buFont typeface="Wingdings 2" pitchFamily="18" charset="2"/>
        <a:buChar char=""/>
        <a:defRPr kumimoji="0" sz="1600" kern="1200">
          <a:solidFill>
            <a:schemeClr val="tx1"/>
          </a:solidFill>
          <a:latin typeface="+mn-lt"/>
          <a:ea typeface="+mn-ea"/>
          <a:cs typeface="+mn-cs"/>
        </a:defRPr>
      </a:lvl5pPr>
      <a:lvl6pPr marL="1828800" indent="-228600" algn="l" rtl="0" eaLnBrk="1" latinLnBrk="0" hangingPunct="1">
        <a:spcBef>
          <a:spcPts val="340"/>
        </a:spcBef>
        <a:buClr>
          <a:schemeClr val="accent2">
            <a:shade val="75000"/>
          </a:schemeClr>
        </a:buClr>
        <a:buSzPct val="85000"/>
        <a:buFont typeface="Wingdings 2" pitchFamily="18" charset="2"/>
        <a:buChar char="?"/>
        <a:defRPr kumimoji="0" sz="1700" kern="1200">
          <a:solidFill>
            <a:schemeClr val="tx1"/>
          </a:solidFill>
          <a:latin typeface="+mn-lt"/>
          <a:ea typeface="+mn-ea"/>
          <a:cs typeface="+mn-cs"/>
        </a:defRPr>
      </a:lvl6pPr>
      <a:lvl7pPr marL="2011680" indent="-182880" algn="l" rtl="0" eaLnBrk="1" latinLnBrk="0" hangingPunct="1">
        <a:spcBef>
          <a:spcPts val="340"/>
        </a:spcBef>
        <a:buClr>
          <a:schemeClr val="accent2">
            <a:shade val="75000"/>
          </a:schemeClr>
        </a:buClr>
        <a:buSzPct val="85000"/>
        <a:buFont typeface="Wingdings 2" pitchFamily="18" charset="2"/>
        <a:buChar char="?"/>
        <a:defRPr kumimoji="0" sz="1600" kern="1200" baseline="0">
          <a:solidFill>
            <a:schemeClr val="tx1"/>
          </a:solidFill>
          <a:latin typeface="+mn-lt"/>
          <a:ea typeface="+mn-ea"/>
          <a:cs typeface="+mn-cs"/>
        </a:defRPr>
      </a:lvl7pPr>
      <a:lvl8pPr marL="2286000" indent="-182880" algn="l" rtl="0" eaLnBrk="1" latinLnBrk="0" hangingPunct="1">
        <a:spcBef>
          <a:spcPts val="340"/>
        </a:spcBef>
        <a:buClr>
          <a:schemeClr val="accent2">
            <a:shade val="75000"/>
          </a:schemeClr>
        </a:buClr>
        <a:buSzPct val="85000"/>
        <a:buFont typeface="Wingdings 2" pitchFamily="18" charset="2"/>
        <a:buChar char="?"/>
        <a:defRPr kumimoji="0" sz="1500" kern="1200">
          <a:solidFill>
            <a:schemeClr val="tx1"/>
          </a:solidFill>
          <a:latin typeface="+mn-lt"/>
          <a:ea typeface="+mn-ea"/>
          <a:cs typeface="+mn-cs"/>
        </a:defRPr>
      </a:lvl8pPr>
      <a:lvl9pPr marL="2560320" indent="-182880" algn="l" rtl="0" eaLnBrk="1" latinLnBrk="0" hangingPunct="1">
        <a:spcBef>
          <a:spcPts val="340"/>
        </a:spcBef>
        <a:buClr>
          <a:schemeClr val="accent2">
            <a:shade val="75000"/>
          </a:schemeClr>
        </a:buClr>
        <a:buSzPct val="85000"/>
        <a:buFont typeface="Wingdings 2" pitchFamily="18" charset="2"/>
        <a:buChar char="?"/>
        <a:defRPr kumimoji="0" sz="1500" kern="120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image" Target="../media/image10.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image" Target="../media/image12.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image" Target="../media/image15.jpe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7.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4.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image" Target="../media/image19.png"/><Relationship Id="rId1" Type="http://schemas.openxmlformats.org/officeDocument/2006/relationships/slideLayout" Target="../slideLayouts/slideLayout9.xml"/></Relationships>
</file>

<file path=ppt/slides/_rels/slide21.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2" Type="http://schemas.openxmlformats.org/officeDocument/2006/relationships/image" Target="../media/image22.jpeg"/><Relationship Id="rId1" Type="http://schemas.openxmlformats.org/officeDocument/2006/relationships/slideLayout" Target="../slideLayouts/slideLayout5.xml"/></Relationships>
</file>

<file path=ppt/slides/_rels/slide24.xml.rels><?xml version="1.0" encoding="UTF-8" standalone="yes"?>
<Relationships xmlns="http://schemas.openxmlformats.org/package/2006/relationships"><Relationship Id="rId2" Type="http://schemas.openxmlformats.org/officeDocument/2006/relationships/image" Target="../media/image23.jpe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25.jpeg"/><Relationship Id="rId1" Type="http://schemas.openxmlformats.org/officeDocument/2006/relationships/slideLayout" Target="../slideLayouts/slideLayout4.xml"/><Relationship Id="rId4" Type="http://schemas.openxmlformats.org/officeDocument/2006/relationships/hyperlink" Target="https://market.edugorilla.com/wp-content/uploads/sites/5/woocommerce_uploads/2017/08/history-11.pdf" TargetMode="Externa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27.jpeg"/><Relationship Id="rId1" Type="http://schemas.openxmlformats.org/officeDocument/2006/relationships/slideLayout" Target="../slideLayouts/slideLayout4.xml"/></Relationships>
</file>

<file path=ppt/slides/_rels/slide32.xml.rels><?xml version="1.0" encoding="UTF-8" standalone="yes"?>
<Relationships xmlns="http://schemas.openxmlformats.org/package/2006/relationships"><Relationship Id="rId2" Type="http://schemas.openxmlformats.org/officeDocument/2006/relationships/image" Target="../media/image28.jpeg"/><Relationship Id="rId1" Type="http://schemas.openxmlformats.org/officeDocument/2006/relationships/slideLayout" Target="../slideLayouts/slideLayout4.xml"/></Relationships>
</file>

<file path=ppt/slides/_rels/slide33.xml.rels><?xml version="1.0" encoding="UTF-8" standalone="yes"?>
<Relationships xmlns="http://schemas.openxmlformats.org/package/2006/relationships"><Relationship Id="rId2" Type="http://schemas.openxmlformats.org/officeDocument/2006/relationships/image" Target="../media/image29.jpeg"/><Relationship Id="rId1" Type="http://schemas.openxmlformats.org/officeDocument/2006/relationships/slideLayout" Target="../slideLayouts/slideLayout4.xml"/></Relationships>
</file>

<file path=ppt/slides/_rels/slide34.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hyperlink" Target="https://en.wikipedia.org/wiki/Royal_Cemetery_at_Ur" TargetMode="External"/><Relationship Id="rId1" Type="http://schemas.openxmlformats.org/officeDocument/2006/relationships/slideLayout" Target="../slideLayouts/slideLayout8.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6.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image" Target="../media/image31.jpeg"/><Relationship Id="rId1" Type="http://schemas.openxmlformats.org/officeDocument/2006/relationships/slideLayout" Target="../slideLayouts/slideLayout4.xml"/></Relationships>
</file>

<file path=ppt/slides/_rels/slide37.xml.rels><?xml version="1.0" encoding="UTF-8" standalone="yes"?>
<Relationships xmlns="http://schemas.openxmlformats.org/package/2006/relationships"><Relationship Id="rId2" Type="http://schemas.openxmlformats.org/officeDocument/2006/relationships/image" Target="../media/image33.jpeg"/><Relationship Id="rId1" Type="http://schemas.openxmlformats.org/officeDocument/2006/relationships/slideLayout" Target="../slideLayouts/slideLayout4.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image" Target="../media/image34.png"/><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image" Target="../media/image35.png"/><Relationship Id="rId1" Type="http://schemas.openxmlformats.org/officeDocument/2006/relationships/slideLayout" Target="../slideLayouts/slideLayout4.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image" Target="../media/image36.jpeg"/><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2" Type="http://schemas.openxmlformats.org/officeDocument/2006/relationships/image" Target="../media/image37.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1143000" y="3699804"/>
            <a:ext cx="7620000" cy="2396196"/>
          </a:xfrm>
        </p:spPr>
        <p:txBody>
          <a:bodyPr>
            <a:noAutofit/>
          </a:bodyPr>
          <a:lstStyle/>
          <a:p>
            <a:r>
              <a:rPr lang="en-US" sz="3200" dirty="0" smtClean="0">
                <a:solidFill>
                  <a:schemeClr val="tx1"/>
                </a:solidFill>
                <a:latin typeface="Times New Roman" pitchFamily="18" charset="0"/>
                <a:cs typeface="Times New Roman" pitchFamily="18" charset="0"/>
              </a:rPr>
              <a:t>Prepared By</a:t>
            </a:r>
          </a:p>
          <a:p>
            <a:r>
              <a:rPr lang="en-US" sz="3200" dirty="0" err="1" smtClean="0">
                <a:solidFill>
                  <a:schemeClr val="tx1"/>
                </a:solidFill>
                <a:latin typeface="Times New Roman" pitchFamily="18" charset="0"/>
                <a:cs typeface="Times New Roman" pitchFamily="18" charset="0"/>
              </a:rPr>
              <a:t>Anupam</a:t>
            </a:r>
            <a:r>
              <a:rPr lang="en-US" sz="3200" dirty="0" smtClean="0">
                <a:solidFill>
                  <a:schemeClr val="tx1"/>
                </a:solidFill>
                <a:latin typeface="Times New Roman" pitchFamily="18" charset="0"/>
                <a:cs typeface="Times New Roman" pitchFamily="18" charset="0"/>
              </a:rPr>
              <a:t> </a:t>
            </a:r>
            <a:r>
              <a:rPr lang="en-US" sz="3200" dirty="0" err="1" smtClean="0">
                <a:solidFill>
                  <a:schemeClr val="tx1"/>
                </a:solidFill>
                <a:latin typeface="Times New Roman" pitchFamily="18" charset="0"/>
                <a:cs typeface="Times New Roman" pitchFamily="18" charset="0"/>
              </a:rPr>
              <a:t>Handa</a:t>
            </a:r>
            <a:endParaRPr lang="en-US" sz="3200" dirty="0" smtClean="0">
              <a:solidFill>
                <a:schemeClr val="tx1"/>
              </a:solidFill>
              <a:latin typeface="Times New Roman" pitchFamily="18" charset="0"/>
              <a:cs typeface="Times New Roman" pitchFamily="18" charset="0"/>
            </a:endParaRPr>
          </a:p>
          <a:p>
            <a:r>
              <a:rPr lang="en-US" sz="3200" dirty="0" smtClean="0">
                <a:solidFill>
                  <a:schemeClr val="tx1"/>
                </a:solidFill>
                <a:latin typeface="Times New Roman" pitchFamily="18" charset="0"/>
                <a:cs typeface="Times New Roman" pitchFamily="18" charset="0"/>
              </a:rPr>
              <a:t>PGT-History</a:t>
            </a:r>
          </a:p>
          <a:p>
            <a:r>
              <a:rPr lang="en-US" sz="3200" dirty="0" smtClean="0">
                <a:solidFill>
                  <a:schemeClr val="tx1"/>
                </a:solidFill>
                <a:latin typeface="Times New Roman" pitchFamily="18" charset="0"/>
                <a:cs typeface="Times New Roman" pitchFamily="18" charset="0"/>
              </a:rPr>
              <a:t>Air Force School, </a:t>
            </a:r>
            <a:r>
              <a:rPr lang="en-US" sz="3200" dirty="0" err="1" smtClean="0">
                <a:solidFill>
                  <a:schemeClr val="tx1"/>
                </a:solidFill>
                <a:latin typeface="Times New Roman" pitchFamily="18" charset="0"/>
                <a:cs typeface="Times New Roman" pitchFamily="18" charset="0"/>
              </a:rPr>
              <a:t>Ambala</a:t>
            </a:r>
            <a:r>
              <a:rPr lang="en-US" sz="3200" dirty="0" smtClean="0">
                <a:solidFill>
                  <a:schemeClr val="tx1"/>
                </a:solidFill>
                <a:latin typeface="Times New Roman" pitchFamily="18" charset="0"/>
                <a:cs typeface="Times New Roman" pitchFamily="18" charset="0"/>
              </a:rPr>
              <a:t> </a:t>
            </a:r>
            <a:r>
              <a:rPr lang="en-US" sz="3200" dirty="0" err="1" smtClean="0">
                <a:solidFill>
                  <a:schemeClr val="tx1"/>
                </a:solidFill>
                <a:latin typeface="Times New Roman" pitchFamily="18" charset="0"/>
                <a:cs typeface="Times New Roman" pitchFamily="18" charset="0"/>
              </a:rPr>
              <a:t>Cantt</a:t>
            </a:r>
            <a:endParaRPr lang="en-US" sz="3200" dirty="0">
              <a:solidFill>
                <a:schemeClr val="tx1"/>
              </a:solidFill>
              <a:latin typeface="Times New Roman" pitchFamily="18" charset="0"/>
              <a:cs typeface="Times New Roman" pitchFamily="18" charset="0"/>
            </a:endParaRPr>
          </a:p>
        </p:txBody>
      </p:sp>
      <p:sp>
        <p:nvSpPr>
          <p:cNvPr id="2" name="Title 1"/>
          <p:cNvSpPr>
            <a:spLocks noGrp="1"/>
          </p:cNvSpPr>
          <p:nvPr>
            <p:ph type="ctrTitle"/>
          </p:nvPr>
        </p:nvSpPr>
        <p:spPr>
          <a:xfrm>
            <a:off x="2667000" y="228600"/>
            <a:ext cx="6096000" cy="3371851"/>
          </a:xfrm>
        </p:spPr>
        <p:txBody>
          <a:bodyPr>
            <a:normAutofit/>
          </a:bodyPr>
          <a:lstStyle/>
          <a:p>
            <a:r>
              <a:rPr lang="en-US" dirty="0" smtClean="0">
                <a:solidFill>
                  <a:schemeClr val="tx1"/>
                </a:solidFill>
                <a:latin typeface="Times CG ATT" pitchFamily="18" charset="0"/>
              </a:rPr>
              <a:t>Theme: 2</a:t>
            </a:r>
            <a:br>
              <a:rPr lang="en-US" dirty="0" smtClean="0">
                <a:solidFill>
                  <a:schemeClr val="tx1"/>
                </a:solidFill>
                <a:latin typeface="Times CG ATT" pitchFamily="18" charset="0"/>
              </a:rPr>
            </a:br>
            <a:r>
              <a:rPr lang="en-US" dirty="0" smtClean="0">
                <a:solidFill>
                  <a:schemeClr val="tx1"/>
                </a:solidFill>
                <a:latin typeface="Times CG ATT" pitchFamily="18" charset="0"/>
              </a:rPr>
              <a:t>Writing and City Life</a:t>
            </a:r>
            <a:br>
              <a:rPr lang="en-US" dirty="0" smtClean="0">
                <a:solidFill>
                  <a:schemeClr val="tx1"/>
                </a:solidFill>
                <a:latin typeface="Times CG ATT" pitchFamily="18" charset="0"/>
              </a:rPr>
            </a:br>
            <a:r>
              <a:rPr lang="en-US" dirty="0" smtClean="0">
                <a:solidFill>
                  <a:schemeClr val="tx1"/>
                </a:solidFill>
                <a:latin typeface="Times CG ATT" pitchFamily="18" charset="0"/>
              </a:rPr>
              <a:t>XI –History(027)</a:t>
            </a:r>
            <a:br>
              <a:rPr lang="en-US" dirty="0" smtClean="0">
                <a:solidFill>
                  <a:schemeClr val="tx1"/>
                </a:solidFill>
                <a:latin typeface="Times CG ATT" pitchFamily="18" charset="0"/>
              </a:rPr>
            </a:br>
            <a:r>
              <a:rPr lang="en-US" dirty="0" smtClean="0">
                <a:solidFill>
                  <a:schemeClr val="tx1"/>
                </a:solidFill>
                <a:latin typeface="Times CG ATT" pitchFamily="18" charset="0"/>
              </a:rPr>
              <a:t>Session:2020-2021</a:t>
            </a:r>
            <a:endParaRPr lang="en-US" dirty="0">
              <a:solidFill>
                <a:schemeClr val="tx1"/>
              </a:solidFill>
              <a:latin typeface="Times CG ATT" pitchFamily="18" charset="0"/>
            </a:endParaRPr>
          </a:p>
        </p:txBody>
      </p:sp>
      <p:pic>
        <p:nvPicPr>
          <p:cNvPr id="1027" name="Picture 3"/>
          <p:cNvPicPr>
            <a:picLocks noChangeAspect="1" noChangeArrowheads="1"/>
          </p:cNvPicPr>
          <p:nvPr/>
        </p:nvPicPr>
        <p:blipFill>
          <a:blip r:embed="rId2" cstate="print"/>
          <a:srcRect/>
          <a:stretch>
            <a:fillRect/>
          </a:stretch>
        </p:blipFill>
        <p:spPr bwMode="auto">
          <a:xfrm>
            <a:off x="152400" y="228600"/>
            <a:ext cx="2286000" cy="2971800"/>
          </a:xfrm>
          <a:prstGeom prst="rect">
            <a:avLst/>
          </a:prstGeom>
          <a:ln/>
        </p:spPr>
        <p:style>
          <a:lnRef idx="2">
            <a:schemeClr val="accent2">
              <a:shade val="50000"/>
            </a:schemeClr>
          </a:lnRef>
          <a:fillRef idx="1">
            <a:schemeClr val="accent2"/>
          </a:fillRef>
          <a:effectRef idx="0">
            <a:schemeClr val="accent2"/>
          </a:effectRef>
          <a:fontRef idx="minor">
            <a:schemeClr val="lt1"/>
          </a:fontRef>
        </p:style>
      </p:pic>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THE MESOPOTAMIAN CIVILIZATION - ppt download"/>
          <p:cNvPicPr>
            <a:picLocks noChangeAspect="1" noChangeArrowheads="1"/>
          </p:cNvPicPr>
          <p:nvPr/>
        </p:nvPicPr>
        <p:blipFill>
          <a:blip r:embed="rId2"/>
          <a:srcRect/>
          <a:stretch>
            <a:fillRect/>
          </a:stretch>
        </p:blipFill>
        <p:spPr bwMode="auto">
          <a:xfrm>
            <a:off x="533400" y="283368"/>
            <a:ext cx="8305800" cy="5360301"/>
          </a:xfrm>
          <a:prstGeom prst="rect">
            <a:avLst/>
          </a:prstGeom>
          <a:ln>
            <a:noFill/>
          </a:ln>
          <a:effectLst>
            <a:softEdge rad="112500"/>
          </a:effectLst>
        </p:spPr>
      </p:pic>
      <p:sp>
        <p:nvSpPr>
          <p:cNvPr id="3" name="Rectangle 2"/>
          <p:cNvSpPr/>
          <p:nvPr/>
        </p:nvSpPr>
        <p:spPr>
          <a:xfrm>
            <a:off x="533400" y="5562600"/>
            <a:ext cx="8305800" cy="1015663"/>
          </a:xfrm>
          <a:prstGeom prst="rect">
            <a:avLst/>
          </a:prstGeom>
          <a:ln>
            <a:solidFill>
              <a:schemeClr val="accent1"/>
            </a:solidFill>
          </a:ln>
        </p:spPr>
        <p:txBody>
          <a:bodyPr wrap="square">
            <a:spAutoFit/>
          </a:bodyPr>
          <a:lstStyle/>
          <a:p>
            <a:pPr algn="just"/>
            <a:r>
              <a:rPr lang="en-US" i="1" dirty="0" smtClean="0"/>
              <a:t>Source:</a:t>
            </a:r>
            <a:r>
              <a:rPr lang="en-US" dirty="0" smtClean="0"/>
              <a:t> </a:t>
            </a:r>
            <a:r>
              <a:rPr lang="en-US" sz="1400" i="1" dirty="0" smtClean="0"/>
              <a:t>https://www.google.com/search?q=pics+of+mesopotamian+civilization&amp;client=firefox-b-d&amp;sxsrf=ALeKk02GSqpU9KclUZppUofhba8-qt6anA:1594204340926&amp;source=lnms&amp;tbm=isch&amp;sa=X&amp;ved=2ahUKEwjhwcL7ub3qAhXawTgGHeP2CtAQ_AUoAXoECA0QAw#imgrc=Wno1bu9bE-OSrM</a:t>
            </a:r>
            <a:endParaRPr lang="en-US" sz="1400" i="1" dirty="0"/>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7651" name="Picture 3" descr="C:\Users\HCL\Desktop\mesopotamia-power-point-1-638.jpg"/>
          <p:cNvPicPr>
            <a:picLocks noGrp="1" noChangeAspect="1" noChangeArrowheads="1"/>
          </p:cNvPicPr>
          <p:nvPr>
            <p:ph idx="1"/>
          </p:nvPr>
        </p:nvPicPr>
        <p:blipFill>
          <a:blip r:embed="rId2"/>
          <a:srcRect/>
          <a:stretch>
            <a:fillRect/>
          </a:stretch>
        </p:blipFill>
        <p:spPr bwMode="auto">
          <a:xfrm>
            <a:off x="381000" y="304800"/>
            <a:ext cx="8534400" cy="6248400"/>
          </a:xfrm>
          <a:prstGeom prst="rect">
            <a:avLst/>
          </a:prstGeom>
          <a:ln>
            <a:noFill/>
          </a:ln>
          <a:effectLst>
            <a:softEdge rad="112500"/>
          </a:effectLst>
        </p:spPr>
      </p:pic>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304800" y="1066800"/>
            <a:ext cx="8610600" cy="5410200"/>
          </a:xfrm>
        </p:spPr>
        <p:txBody>
          <a:bodyPr>
            <a:normAutofit/>
          </a:bodyPr>
          <a:lstStyle/>
          <a:p>
            <a:pPr algn="just"/>
            <a:r>
              <a:rPr lang="en-US" dirty="0" smtClean="0">
                <a:latin typeface="Times New Roman" pitchFamily="18" charset="0"/>
                <a:cs typeface="Times New Roman" pitchFamily="18" charset="0"/>
              </a:rPr>
              <a:t>   </a:t>
            </a:r>
            <a:r>
              <a:rPr lang="en-US" sz="2800" dirty="0" smtClean="0">
                <a:latin typeface="Times New Roman" pitchFamily="18" charset="0"/>
                <a:cs typeface="Times New Roman" pitchFamily="18" charset="0"/>
              </a:rPr>
              <a:t>City life began in Mesopotamia, the land between the Euphrates and the Tigris rivers that is now part of the  Republic of Iraq. Mesopotamian civilization is known for its prosperity, city life, its voluminous and rich literature and its mathematics and astronomy. </a:t>
            </a:r>
          </a:p>
          <a:p>
            <a:pPr algn="just"/>
            <a:r>
              <a:rPr lang="en-US" sz="2800" dirty="0" smtClean="0"/>
              <a:t>The name </a:t>
            </a:r>
            <a:r>
              <a:rPr lang="en-US" sz="2800" dirty="0" smtClean="0">
                <a:latin typeface="Times New Roman" pitchFamily="18" charset="0"/>
                <a:cs typeface="Times New Roman" pitchFamily="18" charset="0"/>
              </a:rPr>
              <a:t>Mesopotamia is derived from the Greek words mesos, meaning middle, and potamos, meaning river.</a:t>
            </a:r>
          </a:p>
          <a:p>
            <a:pPr algn="just"/>
            <a:r>
              <a:rPr lang="en-US" sz="2800" dirty="0" smtClean="0">
                <a:latin typeface="Times New Roman" pitchFamily="18" charset="0"/>
                <a:cs typeface="Times New Roman" pitchFamily="18" charset="0"/>
              </a:rPr>
              <a:t>The first known language of the land was Sumerian.</a:t>
            </a:r>
            <a:r>
              <a:rPr lang="en-US" sz="2800" i="1" dirty="0" smtClean="0"/>
              <a:t> This language flourished </a:t>
            </a:r>
            <a:r>
              <a:rPr lang="en-US" sz="2800" dirty="0" smtClean="0">
                <a:latin typeface="Times New Roman" pitchFamily="18" charset="0"/>
                <a:cs typeface="Times New Roman" pitchFamily="18" charset="0"/>
              </a:rPr>
              <a:t>till about Alexander’s time (336-323 BCE), with some regional changes occurring. From 1400 BCE,</a:t>
            </a:r>
          </a:p>
        </p:txBody>
      </p:sp>
      <p:sp>
        <p:nvSpPr>
          <p:cNvPr id="3" name="Title 2"/>
          <p:cNvSpPr>
            <a:spLocks noGrp="1"/>
          </p:cNvSpPr>
          <p:nvPr>
            <p:ph type="title"/>
          </p:nvPr>
        </p:nvSpPr>
        <p:spPr>
          <a:xfrm>
            <a:off x="457200" y="152400"/>
            <a:ext cx="8229600" cy="914400"/>
          </a:xfrm>
        </p:spPr>
        <p:txBody>
          <a:bodyPr/>
          <a:lstStyle/>
          <a:p>
            <a:pPr algn="ctr"/>
            <a:r>
              <a:rPr smtClean="0">
                <a:solidFill>
                  <a:schemeClr val="tx1"/>
                </a:solidFill>
                <a:latin typeface="Times CG ATT" pitchFamily="18" charset="0"/>
              </a:rPr>
              <a:t>Introduction of Mesopotamia</a:t>
            </a:r>
            <a:endParaRPr lang="en-US" dirty="0">
              <a:solidFill>
                <a:schemeClr val="tx1"/>
              </a:solidFill>
              <a:latin typeface="Times CG ATT" pitchFamily="18" charset="0"/>
            </a:endParaRPr>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228600" y="914400"/>
            <a:ext cx="5257800" cy="5562600"/>
          </a:xfrm>
        </p:spPr>
        <p:txBody>
          <a:bodyPr>
            <a:normAutofit lnSpcReduction="10000"/>
          </a:bodyPr>
          <a:lstStyle/>
          <a:p>
            <a:pPr algn="just"/>
            <a:r>
              <a:rPr lang="en-US" dirty="0" smtClean="0">
                <a:latin typeface="Times New Roman" pitchFamily="18" charset="0"/>
                <a:cs typeface="Times New Roman" pitchFamily="18" charset="0"/>
              </a:rPr>
              <a:t>Mesopotamia was important to Europeans because of references to it in the Old Testament, the first part of the Bible. For instance, the Book of Genesis of the Old Testament refers to ‘</a:t>
            </a:r>
            <a:r>
              <a:rPr lang="en-US" dirty="0" err="1" smtClean="0">
                <a:latin typeface="Times New Roman" pitchFamily="18" charset="0"/>
                <a:cs typeface="Times New Roman" pitchFamily="18" charset="0"/>
              </a:rPr>
              <a:t>Shimar</a:t>
            </a:r>
            <a:r>
              <a:rPr lang="en-US" dirty="0" smtClean="0">
                <a:latin typeface="Times New Roman" pitchFamily="18" charset="0"/>
                <a:cs typeface="Times New Roman" pitchFamily="18" charset="0"/>
              </a:rPr>
              <a:t>’, meaning Sumer, as a land of brick-built cities. </a:t>
            </a:r>
            <a:r>
              <a:rPr lang="en-US" dirty="0" err="1" smtClean="0">
                <a:latin typeface="Times New Roman" pitchFamily="18" charset="0"/>
                <a:cs typeface="Times New Roman" pitchFamily="18" charset="0"/>
              </a:rPr>
              <a:t>Travellers</a:t>
            </a:r>
            <a:r>
              <a:rPr lang="en-US" dirty="0" smtClean="0">
                <a:latin typeface="Times New Roman" pitchFamily="18" charset="0"/>
                <a:cs typeface="Times New Roman" pitchFamily="18" charset="0"/>
              </a:rPr>
              <a:t> and scholars of Europe looked on Mesopotamia as a kind of ancestral land, and when archaeological work began in the area, there was an attempt to prove the literal truth of the Old Testament.</a:t>
            </a:r>
          </a:p>
          <a:p>
            <a:pPr algn="just"/>
            <a:r>
              <a:rPr lang="en-US" sz="2400" i="1" dirty="0" smtClean="0">
                <a:latin typeface="Times New Roman" pitchFamily="18" charset="0"/>
                <a:cs typeface="Times New Roman" pitchFamily="18" charset="0"/>
              </a:rPr>
              <a:t>Source: www.ncert.nic.in</a:t>
            </a:r>
            <a:endParaRPr lang="en-US" sz="2400" i="1" dirty="0">
              <a:latin typeface="Times New Roman" pitchFamily="18" charset="0"/>
              <a:cs typeface="Times New Roman" pitchFamily="18" charset="0"/>
            </a:endParaRPr>
          </a:p>
        </p:txBody>
      </p:sp>
      <p:sp>
        <p:nvSpPr>
          <p:cNvPr id="3" name="Title 2"/>
          <p:cNvSpPr>
            <a:spLocks noGrp="1"/>
          </p:cNvSpPr>
          <p:nvPr>
            <p:ph type="title"/>
          </p:nvPr>
        </p:nvSpPr>
        <p:spPr>
          <a:xfrm>
            <a:off x="457200" y="152400"/>
            <a:ext cx="8229600" cy="685800"/>
          </a:xfrm>
        </p:spPr>
        <p:txBody>
          <a:bodyPr>
            <a:normAutofit fontScale="90000"/>
          </a:bodyPr>
          <a:lstStyle/>
          <a:p>
            <a:pPr algn="ctr"/>
            <a:r>
              <a:rPr smtClean="0">
                <a:solidFill>
                  <a:schemeClr val="tx1"/>
                </a:solidFill>
                <a:latin typeface="Times CG ATT" pitchFamily="18" charset="0"/>
              </a:rPr>
              <a:t>Interesting Facts</a:t>
            </a:r>
            <a:endParaRPr lang="en-US" dirty="0">
              <a:solidFill>
                <a:schemeClr val="tx1"/>
              </a:solidFill>
              <a:latin typeface="Times CG ATT" pitchFamily="18" charset="0"/>
            </a:endParaRPr>
          </a:p>
        </p:txBody>
      </p:sp>
      <p:pic>
        <p:nvPicPr>
          <p:cNvPr id="16386" name="Picture 2" descr="Tower of Babel | Story, Summary, Meaning, &amp; Facts | Britannica"/>
          <p:cNvPicPr>
            <a:picLocks noChangeAspect="1" noChangeArrowheads="1"/>
          </p:cNvPicPr>
          <p:nvPr/>
        </p:nvPicPr>
        <p:blipFill>
          <a:blip r:embed="rId2"/>
          <a:srcRect/>
          <a:stretch>
            <a:fillRect/>
          </a:stretch>
        </p:blipFill>
        <p:spPr bwMode="auto">
          <a:xfrm>
            <a:off x="5638800" y="1066800"/>
            <a:ext cx="3333750" cy="4800600"/>
          </a:xfrm>
          <a:prstGeom prst="rect">
            <a:avLst/>
          </a:prstGeom>
        </p:spPr>
        <p:style>
          <a:lnRef idx="0">
            <a:schemeClr val="accent4"/>
          </a:lnRef>
          <a:fillRef idx="3">
            <a:schemeClr val="accent4"/>
          </a:fillRef>
          <a:effectRef idx="3">
            <a:schemeClr val="accent4"/>
          </a:effectRef>
          <a:fontRef idx="minor">
            <a:schemeClr val="lt1"/>
          </a:fontRef>
        </p:style>
      </p:pic>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228600" y="381000"/>
            <a:ext cx="5562600" cy="6096000"/>
          </a:xfrm>
        </p:spPr>
        <p:txBody>
          <a:bodyPr>
            <a:noAutofit/>
          </a:bodyPr>
          <a:lstStyle/>
          <a:p>
            <a:pPr algn="just"/>
            <a:r>
              <a:rPr lang="en-US" sz="2800" dirty="0" smtClean="0">
                <a:latin typeface="Times New Roman" pitchFamily="18" charset="0"/>
                <a:cs typeface="Times New Roman" pitchFamily="18" charset="0"/>
              </a:rPr>
              <a:t>According to the Bible, the Flood was meant to destroy all life on earth. However, God chose a man, Noah, to ensure that life could continue after the Flood. Noah built a huge boat, an ark. He took a pair each of all known species of animals and birds on board the ark, which survived the Flood. There was a strikingly similar story in the Mesopotamian tradition, where the principal character was called </a:t>
            </a:r>
            <a:r>
              <a:rPr lang="en-US" sz="2800" dirty="0" err="1" smtClean="0">
                <a:latin typeface="Times New Roman" pitchFamily="18" charset="0"/>
                <a:cs typeface="Times New Roman" pitchFamily="18" charset="0"/>
              </a:rPr>
              <a:t>Ziusudra</a:t>
            </a:r>
            <a:r>
              <a:rPr lang="en-US" sz="2800" dirty="0" smtClean="0">
                <a:latin typeface="Times New Roman" pitchFamily="18" charset="0"/>
                <a:cs typeface="Times New Roman" pitchFamily="18" charset="0"/>
              </a:rPr>
              <a:t> or Utnapishtim</a:t>
            </a:r>
            <a:r>
              <a:rPr lang="en-US" sz="2800" dirty="0" smtClean="0">
                <a:latin typeface="Times New Roman" pitchFamily="18" charset="0"/>
                <a:cs typeface="Times New Roman" pitchFamily="18" charset="0"/>
              </a:rPr>
              <a:t>.</a:t>
            </a:r>
            <a:endParaRPr lang="en-US" sz="2800" dirty="0">
              <a:latin typeface="Times New Roman" pitchFamily="18" charset="0"/>
              <a:cs typeface="Times New Roman" pitchFamily="18" charset="0"/>
            </a:endParaRPr>
          </a:p>
        </p:txBody>
      </p:sp>
      <p:pic>
        <p:nvPicPr>
          <p:cNvPr id="1027" name="Picture 3" descr="C:\Users\HCL\Desktop\images.jpg"/>
          <p:cNvPicPr>
            <a:picLocks noChangeAspect="1" noChangeArrowheads="1"/>
          </p:cNvPicPr>
          <p:nvPr/>
        </p:nvPicPr>
        <p:blipFill>
          <a:blip r:embed="rId2"/>
          <a:srcRect/>
          <a:stretch>
            <a:fillRect/>
          </a:stretch>
        </p:blipFill>
        <p:spPr bwMode="auto">
          <a:xfrm>
            <a:off x="5867400" y="533400"/>
            <a:ext cx="2905125" cy="5486400"/>
          </a:xfrm>
          <a:prstGeom prst="rect">
            <a:avLst/>
          </a:prstGeom>
          <a:noFill/>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52400"/>
            <a:ext cx="8229600" cy="914400"/>
          </a:xfrm>
        </p:spPr>
        <p:txBody>
          <a:bodyPr/>
          <a:lstStyle/>
          <a:p>
            <a:pPr algn="ctr"/>
            <a:r>
              <a:rPr smtClean="0">
                <a:solidFill>
                  <a:schemeClr val="tx1"/>
                </a:solidFill>
                <a:latin typeface="Times CG ATT" pitchFamily="18" charset="0"/>
              </a:rPr>
              <a:t>Mesopotamia and its Geography</a:t>
            </a:r>
            <a:endParaRPr lang="en-US" dirty="0">
              <a:solidFill>
                <a:schemeClr val="tx1"/>
              </a:solidFill>
              <a:latin typeface="Times CG ATT" pitchFamily="18" charset="0"/>
            </a:endParaRPr>
          </a:p>
        </p:txBody>
      </p:sp>
      <p:sp>
        <p:nvSpPr>
          <p:cNvPr id="3" name="Content Placeholder 2"/>
          <p:cNvSpPr>
            <a:spLocks noGrp="1"/>
          </p:cNvSpPr>
          <p:nvPr>
            <p:ph sz="half" idx="1"/>
          </p:nvPr>
        </p:nvSpPr>
        <p:spPr>
          <a:xfrm>
            <a:off x="228600" y="1524000"/>
            <a:ext cx="4288536" cy="5029200"/>
          </a:xfrm>
        </p:spPr>
        <p:txBody>
          <a:bodyPr>
            <a:normAutofit fontScale="92500" lnSpcReduction="10000"/>
          </a:bodyPr>
          <a:lstStyle/>
          <a:p>
            <a:pPr algn="just"/>
            <a:r>
              <a:rPr lang="en-US" dirty="0" smtClean="0"/>
              <a:t>Iraq is a land of diverse environments. In the north-east lie green, undulating plains, gradually rising to tree-covered mountain ranges with clear streams and wild flowers, with enough rainfall to grow crops.</a:t>
            </a:r>
          </a:p>
          <a:p>
            <a:pPr algn="just"/>
            <a:r>
              <a:rPr lang="en-US" dirty="0" smtClean="0"/>
              <a:t>Here, agriculture began between 7000 and 6000 BCE. In the north, there is a stretch of upland called a steppe</a:t>
            </a:r>
            <a:endParaRPr lang="en-US" dirty="0"/>
          </a:p>
        </p:txBody>
      </p:sp>
      <p:pic>
        <p:nvPicPr>
          <p:cNvPr id="2050" name="Picture 2" descr="C:\Users\HCL\Desktop\images.jpg"/>
          <p:cNvPicPr>
            <a:picLocks noGrp="1" noChangeAspect="1" noChangeArrowheads="1"/>
          </p:cNvPicPr>
          <p:nvPr>
            <p:ph sz="half" idx="2"/>
          </p:nvPr>
        </p:nvPicPr>
        <p:blipFill>
          <a:blip r:embed="rId2"/>
          <a:srcRect/>
          <a:stretch>
            <a:fillRect/>
          </a:stretch>
        </p:blipFill>
        <p:spPr bwMode="auto">
          <a:xfrm>
            <a:off x="4724400" y="1295400"/>
            <a:ext cx="4191000" cy="5181600"/>
          </a:xfrm>
          <a:prstGeom prst="rect">
            <a:avLst/>
          </a:prstGeom>
          <a:ln>
            <a:noFill/>
          </a:ln>
          <a:effectLst>
            <a:softEdge rad="112500"/>
          </a:effectLst>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5" name="Picture 3" descr="C:\Users\HCL\Desktop\images.jpg"/>
          <p:cNvPicPr>
            <a:picLocks noGrp="1" noChangeAspect="1" noChangeArrowheads="1"/>
          </p:cNvPicPr>
          <p:nvPr>
            <p:ph idx="1"/>
          </p:nvPr>
        </p:nvPicPr>
        <p:blipFill>
          <a:blip r:embed="rId2"/>
          <a:srcRect/>
          <a:stretch>
            <a:fillRect/>
          </a:stretch>
        </p:blipFill>
        <p:spPr bwMode="auto">
          <a:xfrm>
            <a:off x="304801" y="381000"/>
            <a:ext cx="4114799" cy="5943600"/>
          </a:xfrm>
          <a:prstGeom prst="roundRect">
            <a:avLst>
              <a:gd name="adj" fmla="val 11111"/>
            </a:avLst>
          </a:prstGeom>
          <a:ln w="190500" cap="rnd">
            <a:noFill/>
            <a:prstDash val="solid"/>
          </a:ln>
          <a:effectLst>
            <a:outerShdw blurRad="101600" dist="50800" dir="7200000" algn="tl" rotWithShape="0">
              <a:srgbClr val="000000">
                <a:alpha val="45000"/>
              </a:srgbClr>
            </a:outerShdw>
          </a:effectLst>
          <a:scene3d>
            <a:camera prst="perspectiveFront" fov="5400000"/>
            <a:lightRig rig="threePt" dir="t">
              <a:rot lat="0" lon="0" rev="19200000"/>
            </a:lightRig>
          </a:scene3d>
          <a:sp3d extrusionH="25400">
            <a:bevelT w="304800" h="152400" prst="hardEdge"/>
            <a:extrusionClr>
              <a:srgbClr val="FFFFFF"/>
            </a:extrusionClr>
          </a:sp3d>
        </p:spPr>
      </p:pic>
      <p:pic>
        <p:nvPicPr>
          <p:cNvPr id="3076" name="Picture 4" descr="C:\Users\HCL\Desktop\index.jpg"/>
          <p:cNvPicPr>
            <a:picLocks noChangeAspect="1" noChangeArrowheads="1"/>
          </p:cNvPicPr>
          <p:nvPr/>
        </p:nvPicPr>
        <p:blipFill>
          <a:blip r:embed="rId3"/>
          <a:srcRect/>
          <a:stretch>
            <a:fillRect/>
          </a:stretch>
        </p:blipFill>
        <p:spPr bwMode="auto">
          <a:xfrm>
            <a:off x="4572000" y="457200"/>
            <a:ext cx="4191000" cy="5876925"/>
          </a:xfrm>
          <a:prstGeom prst="roundRect">
            <a:avLst>
              <a:gd name="adj" fmla="val 11111"/>
            </a:avLst>
          </a:prstGeom>
          <a:ln w="190500" cap="rnd">
            <a:noFill/>
            <a:prstDash val="solid"/>
          </a:ln>
          <a:effectLst>
            <a:outerShdw blurRad="101600" dist="50800" dir="7200000" algn="tl" rotWithShape="0">
              <a:srgbClr val="000000">
                <a:alpha val="45000"/>
              </a:srgbClr>
            </a:outerShdw>
          </a:effectLst>
          <a:scene3d>
            <a:camera prst="perspectiveFront" fov="5400000"/>
            <a:lightRig rig="threePt" dir="t">
              <a:rot lat="0" lon="0" rev="19200000"/>
            </a:lightRig>
          </a:scene3d>
          <a:sp3d extrusionH="25400">
            <a:bevelT w="304800" h="152400" prst="hardEdge"/>
            <a:extrusionClr>
              <a:srgbClr val="FFFFFF"/>
            </a:extrusionClr>
          </a:sp3d>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457200"/>
            <a:ext cx="8229600" cy="5638800"/>
          </a:xfrm>
        </p:spPr>
        <p:txBody>
          <a:bodyPr>
            <a:noAutofit/>
          </a:bodyPr>
          <a:lstStyle/>
          <a:p>
            <a:pPr algn="just"/>
            <a:r>
              <a:rPr lang="en-US" sz="3600" dirty="0" smtClean="0">
                <a:latin typeface="Times New Roman" pitchFamily="18" charset="0"/>
                <a:cs typeface="Times New Roman" pitchFamily="18" charset="0"/>
              </a:rPr>
              <a:t>To the East, tributaries of the Tigris provide routes of communication into the mountains of Iran. The south is a desert – and this is where the first cities and writing emerged .This desert could support cities because the rivers Euphrates and Tigris, which rise in the northern mountains, carry loads of silt (fine mud). When they flood or when their water is let out on to the fields, fertile silt is deposited.</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457200" y="152400"/>
            <a:ext cx="8229600" cy="838200"/>
          </a:xfrm>
        </p:spPr>
        <p:txBody>
          <a:bodyPr>
            <a:normAutofit/>
          </a:bodyPr>
          <a:lstStyle/>
          <a:p>
            <a:pPr algn="ctr"/>
            <a:r>
              <a:rPr smtClean="0">
                <a:solidFill>
                  <a:schemeClr val="tx1"/>
                </a:solidFill>
                <a:latin typeface="Times CG ATT" pitchFamily="18" charset="0"/>
              </a:rPr>
              <a:t>Significance of Urbanism</a:t>
            </a:r>
          </a:p>
        </p:txBody>
      </p:sp>
      <p:pic>
        <p:nvPicPr>
          <p:cNvPr id="4098" name="Picture 2" descr="C:\Users\HCL\Desktop\images.jpg"/>
          <p:cNvPicPr>
            <a:picLocks noGrp="1" noChangeAspect="1" noChangeArrowheads="1"/>
          </p:cNvPicPr>
          <p:nvPr>
            <p:ph idx="1"/>
          </p:nvPr>
        </p:nvPicPr>
        <p:blipFill>
          <a:blip r:embed="rId2"/>
          <a:srcRect/>
          <a:stretch>
            <a:fillRect/>
          </a:stretch>
        </p:blipFill>
        <p:spPr bwMode="auto">
          <a:xfrm>
            <a:off x="457200" y="1295400"/>
            <a:ext cx="4038600" cy="4800600"/>
          </a:xfrm>
          <a:prstGeom prst="rect">
            <a:avLst/>
          </a:prstGeom>
          <a:ln>
            <a:noFill/>
          </a:ln>
          <a:effectLst>
            <a:reflection blurRad="12700" stA="30000" endPos="30000" dist="5000" dir="5400000" sy="-100000" algn="bl" rotWithShape="0"/>
          </a:effectLst>
          <a:scene3d>
            <a:camera prst="perspectiveContrastingLeftFacing">
              <a:rot lat="300000" lon="19800000" rev="0"/>
            </a:camera>
            <a:lightRig rig="threePt" dir="t">
              <a:rot lat="0" lon="0" rev="2700000"/>
            </a:lightRig>
          </a:scene3d>
          <a:sp3d>
            <a:bevelT w="63500" h="50800"/>
          </a:sp3d>
        </p:spPr>
      </p:pic>
      <p:pic>
        <p:nvPicPr>
          <p:cNvPr id="4100" name="Picture 4" descr="C:\Users\HCL\Desktop\images1.jpg"/>
          <p:cNvPicPr>
            <a:picLocks noChangeAspect="1" noChangeArrowheads="1"/>
          </p:cNvPicPr>
          <p:nvPr/>
        </p:nvPicPr>
        <p:blipFill>
          <a:blip r:embed="rId3"/>
          <a:srcRect/>
          <a:stretch>
            <a:fillRect/>
          </a:stretch>
        </p:blipFill>
        <p:spPr bwMode="auto">
          <a:xfrm>
            <a:off x="4495800" y="1295400"/>
            <a:ext cx="3905250" cy="4800600"/>
          </a:xfrm>
          <a:prstGeom prst="rect">
            <a:avLst/>
          </a:prstGeom>
          <a:ln>
            <a:noFill/>
          </a:ln>
          <a:effectLst>
            <a:reflection blurRad="12700" stA="30000" endPos="30000" dist="5000" dir="5400000" sy="-100000" algn="bl" rotWithShape="0"/>
          </a:effectLst>
          <a:scene3d>
            <a:camera prst="perspectiveContrastingLeftFacing">
              <a:rot lat="300000" lon="19800000" rev="0"/>
            </a:camera>
            <a:lightRig rig="threePt" dir="t">
              <a:rot lat="0" lon="0" rev="2700000"/>
            </a:lightRig>
          </a:scene3d>
          <a:sp3d>
            <a:bevelT w="63500" h="50800"/>
          </a:sp3d>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52400"/>
            <a:ext cx="8229600" cy="609600"/>
          </a:xfrm>
        </p:spPr>
        <p:txBody>
          <a:bodyPr>
            <a:normAutofit fontScale="90000"/>
          </a:bodyPr>
          <a:lstStyle/>
          <a:p>
            <a:pPr algn="ctr"/>
            <a:r>
              <a:rPr smtClean="0">
                <a:solidFill>
                  <a:schemeClr val="tx1"/>
                </a:solidFill>
                <a:latin typeface="Times CG ATT" pitchFamily="18" charset="0"/>
              </a:rPr>
              <a:t>Features</a:t>
            </a:r>
            <a:endParaRPr lang="en-US" dirty="0">
              <a:solidFill>
                <a:schemeClr val="tx1"/>
              </a:solidFill>
              <a:latin typeface="Times CG ATT" pitchFamily="18" charset="0"/>
            </a:endParaRPr>
          </a:p>
        </p:txBody>
      </p:sp>
      <p:sp>
        <p:nvSpPr>
          <p:cNvPr id="3" name="Content Placeholder 2"/>
          <p:cNvSpPr>
            <a:spLocks noGrp="1"/>
          </p:cNvSpPr>
          <p:nvPr>
            <p:ph sz="half" idx="1"/>
          </p:nvPr>
        </p:nvSpPr>
        <p:spPr>
          <a:xfrm>
            <a:off x="228600" y="990600"/>
            <a:ext cx="8305800" cy="5105400"/>
          </a:xfrm>
        </p:spPr>
        <p:txBody>
          <a:bodyPr>
            <a:normAutofit/>
          </a:bodyPr>
          <a:lstStyle/>
          <a:p>
            <a:pPr algn="just">
              <a:buFont typeface="Arial" pitchFamily="34" charset="0"/>
              <a:buChar char="•"/>
            </a:pPr>
            <a:r>
              <a:rPr lang="en-US" dirty="0" smtClean="0"/>
              <a:t>  </a:t>
            </a:r>
            <a:r>
              <a:rPr lang="en-US" dirty="0" smtClean="0">
                <a:latin typeface="Times New Roman" pitchFamily="18" charset="0"/>
                <a:cs typeface="Times New Roman" pitchFamily="18" charset="0"/>
              </a:rPr>
              <a:t>Urban economies comprise besides food production, trade, manufactures and services. City people, thus, cease to be self-sufficient and depend on the products or services of other (city or village) people. There is continuous interaction among them.</a:t>
            </a:r>
          </a:p>
          <a:p>
            <a:r>
              <a:rPr lang="en-US" dirty="0" smtClean="0">
                <a:latin typeface="Times New Roman" pitchFamily="18" charset="0"/>
                <a:cs typeface="Times New Roman" pitchFamily="18" charset="0"/>
              </a:rPr>
              <a:t>The division of labour is a mark of urban life. Fuel, metal, various stones, wood, etc., come from many different places for  city manufacturers. Thus, organized trade and storage is needed.</a:t>
            </a:r>
          </a:p>
          <a:p>
            <a:r>
              <a:rPr lang="en-US" dirty="0" smtClean="0">
                <a:latin typeface="Times New Roman" pitchFamily="18" charset="0"/>
                <a:cs typeface="Times New Roman" pitchFamily="18" charset="0"/>
              </a:rPr>
              <a:t>There are deliveries of grain and other food items from the village to the city, and food supplies need to be stored and distributed.</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a:bodyPr>
          <a:lstStyle/>
          <a:p>
            <a:pPr>
              <a:buNone/>
            </a:pPr>
            <a:endParaRPr lang="en-US" dirty="0" smtClean="0"/>
          </a:p>
          <a:p>
            <a:r>
              <a:rPr lang="en-US" sz="5400" dirty="0" smtClean="0">
                <a:latin typeface="Times New Roman" pitchFamily="18" charset="0"/>
                <a:cs typeface="Times New Roman" pitchFamily="18" charset="0"/>
              </a:rPr>
              <a:t>Discuss whether city life would have been possible without the use of metals.</a:t>
            </a:r>
            <a:endParaRPr lang="en-US" sz="5400" dirty="0">
              <a:latin typeface="Times New Roman" pitchFamily="18" charset="0"/>
              <a:cs typeface="Times New Roman" pitchFamily="18" charset="0"/>
            </a:endParaRPr>
          </a:p>
        </p:txBody>
      </p:sp>
      <p:sp>
        <p:nvSpPr>
          <p:cNvPr id="3" name="Title 2"/>
          <p:cNvSpPr>
            <a:spLocks noGrp="1"/>
          </p:cNvSpPr>
          <p:nvPr>
            <p:ph type="title"/>
          </p:nvPr>
        </p:nvSpPr>
        <p:spPr/>
        <p:txBody>
          <a:bodyPr/>
          <a:lstStyle/>
          <a:p>
            <a:pPr algn="ctr"/>
            <a:r>
              <a:rPr smtClean="0">
                <a:solidFill>
                  <a:srgbClr val="C00000"/>
                </a:solidFill>
                <a:latin typeface="Times CG ATT" pitchFamily="18" charset="0"/>
              </a:rPr>
              <a:t>ACTIVITY</a:t>
            </a:r>
            <a:endParaRPr lang="en-US" dirty="0">
              <a:solidFill>
                <a:srgbClr val="C00000"/>
              </a:solidFill>
              <a:latin typeface="Times CG ATT" pitchFamily="18" charset="0"/>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457200" y="152400"/>
            <a:ext cx="8229600" cy="914400"/>
          </a:xfrm>
        </p:spPr>
        <p:txBody>
          <a:bodyPr/>
          <a:lstStyle/>
          <a:p>
            <a:pPr algn="ctr"/>
            <a:r>
              <a:rPr smtClean="0">
                <a:solidFill>
                  <a:schemeClr val="tx1"/>
                </a:solidFill>
                <a:latin typeface="Times CG ATT" pitchFamily="18" charset="0"/>
              </a:rPr>
              <a:t>Image of Warka Head</a:t>
            </a:r>
            <a:endParaRPr lang="en-US" dirty="0">
              <a:solidFill>
                <a:schemeClr val="tx1"/>
              </a:solidFill>
              <a:latin typeface="Times CG ATT" pitchFamily="18" charset="0"/>
            </a:endParaRPr>
          </a:p>
        </p:txBody>
      </p:sp>
      <p:pic>
        <p:nvPicPr>
          <p:cNvPr id="5123" name="Picture 3" descr="C:\Users\HCL\Desktop\warka2.jpg"/>
          <p:cNvPicPr>
            <a:picLocks noGrp="1" noChangeAspect="1" noChangeArrowheads="1"/>
          </p:cNvPicPr>
          <p:nvPr>
            <p:ph idx="1"/>
          </p:nvPr>
        </p:nvPicPr>
        <p:blipFill>
          <a:blip r:embed="rId2"/>
          <a:srcRect/>
          <a:stretch>
            <a:fillRect/>
          </a:stretch>
        </p:blipFill>
        <p:spPr bwMode="auto">
          <a:xfrm>
            <a:off x="533400" y="1447800"/>
            <a:ext cx="8077200" cy="5029200"/>
          </a:xfrm>
          <a:prstGeom prst="rect">
            <a:avLst/>
          </a:prstGeom>
          <a:noFill/>
          <a:effectLst>
            <a:softEdge rad="63500"/>
          </a:effectLst>
        </p:spPr>
      </p:pic>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1524000"/>
            <a:ext cx="8229600" cy="4953000"/>
          </a:xfrm>
        </p:spPr>
        <p:txBody>
          <a:bodyPr>
            <a:normAutofit fontScale="92500" lnSpcReduction="10000"/>
          </a:bodyPr>
          <a:lstStyle/>
          <a:p>
            <a:r>
              <a:rPr lang="en-US" dirty="0" smtClean="0"/>
              <a:t>This woman’s head was sculpted in white marble at Uruk before 3000 BCE. </a:t>
            </a:r>
          </a:p>
          <a:p>
            <a:r>
              <a:rPr lang="en-US" dirty="0" smtClean="0"/>
              <a:t>The eyes and eyebrows would probably have taken lapis lazuli (blue) and shell (white) and bitumen (black) inlays, respectively.</a:t>
            </a:r>
          </a:p>
          <a:p>
            <a:r>
              <a:rPr lang="en-US" dirty="0" smtClean="0"/>
              <a:t>There is a groove along the top of the head, perhaps for  an ornament. </a:t>
            </a:r>
          </a:p>
          <a:p>
            <a:r>
              <a:rPr lang="en-US" dirty="0" smtClean="0"/>
              <a:t>This is a world-famous piece of sculpture, admired for the delicate modeling of the woman’s mouth, chin and cheeks. And</a:t>
            </a:r>
          </a:p>
          <a:p>
            <a:r>
              <a:rPr lang="en-US" dirty="0" smtClean="0"/>
              <a:t>it was modeled in a hard stone that would have been imported from a distance.</a:t>
            </a:r>
          </a:p>
          <a:p>
            <a:pPr algn="ctr"/>
            <a:r>
              <a:rPr lang="en-US" i="1" dirty="0" smtClean="0"/>
              <a:t>Source: ncert.nic.in</a:t>
            </a:r>
          </a:p>
          <a:p>
            <a:endParaRPr lang="en-US" dirty="0"/>
          </a:p>
        </p:txBody>
      </p:sp>
      <p:sp>
        <p:nvSpPr>
          <p:cNvPr id="3" name="Title 2"/>
          <p:cNvSpPr>
            <a:spLocks noGrp="1"/>
          </p:cNvSpPr>
          <p:nvPr>
            <p:ph type="title"/>
          </p:nvPr>
        </p:nvSpPr>
        <p:spPr/>
        <p:txBody>
          <a:bodyPr/>
          <a:lstStyle/>
          <a:p>
            <a:pPr algn="ctr"/>
            <a:r>
              <a:rPr smtClean="0">
                <a:solidFill>
                  <a:schemeClr val="tx1"/>
                </a:solidFill>
                <a:latin typeface="Times CG ATT" pitchFamily="18" charset="0"/>
              </a:rPr>
              <a:t>FEATURES :WARKA HEAD</a:t>
            </a:r>
            <a:endParaRPr lang="en-US" dirty="0">
              <a:solidFill>
                <a:schemeClr val="tx1"/>
              </a:solidFill>
              <a:latin typeface="Times CG ATT" pitchFamily="18" charset="0"/>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dirty="0" smtClean="0"/>
              <a:t>The ancient Mesopotamians could have traded their abundant textiles and agricultural produce for wood, copper, tin, silver, gold, shell and various stones from Turkey and Iran, or across the Gulf</a:t>
            </a:r>
            <a:r>
              <a:rPr lang="en-US" dirty="0" smtClean="0"/>
              <a:t>.</a:t>
            </a:r>
          </a:p>
          <a:p>
            <a:endParaRPr lang="en-US" dirty="0"/>
          </a:p>
        </p:txBody>
      </p:sp>
      <p:sp>
        <p:nvSpPr>
          <p:cNvPr id="3" name="Title 2"/>
          <p:cNvSpPr>
            <a:spLocks noGrp="1"/>
          </p:cNvSpPr>
          <p:nvPr>
            <p:ph type="title"/>
          </p:nvPr>
        </p:nvSpPr>
        <p:spPr/>
        <p:txBody>
          <a:bodyPr>
            <a:normAutofit/>
          </a:bodyPr>
          <a:lstStyle/>
          <a:p>
            <a:pPr algn="ctr"/>
            <a:r>
              <a:rPr smtClean="0">
                <a:solidFill>
                  <a:schemeClr val="tx1"/>
                </a:solidFill>
                <a:latin typeface="Times CG ATT" pitchFamily="18" charset="0"/>
              </a:rPr>
              <a:t>Movement of Goods into Cities</a:t>
            </a:r>
          </a:p>
        </p:txBody>
      </p:sp>
      <p:pic>
        <p:nvPicPr>
          <p:cNvPr id="6148" name="Picture 4" descr="C:\Users\HCL\Desktop\images.jpg"/>
          <p:cNvPicPr>
            <a:picLocks noChangeAspect="1" noChangeArrowheads="1"/>
          </p:cNvPicPr>
          <p:nvPr/>
        </p:nvPicPr>
        <p:blipFill>
          <a:blip r:embed="rId2"/>
          <a:srcRect/>
          <a:stretch>
            <a:fillRect/>
          </a:stretch>
        </p:blipFill>
        <p:spPr bwMode="auto">
          <a:xfrm>
            <a:off x="457200" y="3352800"/>
            <a:ext cx="3581400" cy="3048000"/>
          </a:xfrm>
          <a:prstGeom prst="ellipse">
            <a:avLst/>
          </a:prstGeom>
          <a:ln>
            <a:noFill/>
          </a:ln>
          <a:effectLst>
            <a:softEdge rad="112500"/>
          </a:effectLst>
        </p:spPr>
      </p:pic>
      <p:pic>
        <p:nvPicPr>
          <p:cNvPr id="6149" name="Picture 5" descr="C:\Users\HCL\Desktop\images12.jpg"/>
          <p:cNvPicPr>
            <a:picLocks noChangeAspect="1" noChangeArrowheads="1"/>
          </p:cNvPicPr>
          <p:nvPr/>
        </p:nvPicPr>
        <p:blipFill>
          <a:blip r:embed="rId3"/>
          <a:srcRect/>
          <a:stretch>
            <a:fillRect/>
          </a:stretch>
        </p:blipFill>
        <p:spPr bwMode="auto">
          <a:xfrm>
            <a:off x="4343400" y="3352800"/>
            <a:ext cx="3733800" cy="3124200"/>
          </a:xfrm>
          <a:prstGeom prst="rect">
            <a:avLst/>
          </a:prstGeom>
          <a:ln>
            <a:noFill/>
          </a:ln>
          <a:effectLst>
            <a:softEdge rad="112500"/>
          </a:effectLst>
        </p:spPr>
      </p:pic>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457200" y="228600"/>
            <a:ext cx="8305800" cy="6248400"/>
          </a:xfrm>
        </p:spPr>
        <p:txBody>
          <a:bodyPr>
            <a:normAutofit/>
          </a:bodyPr>
          <a:lstStyle/>
          <a:p>
            <a:pPr algn="just"/>
            <a:endParaRPr lang="en-US" dirty="0" smtClean="0"/>
          </a:p>
          <a:p>
            <a:pPr algn="just"/>
            <a:r>
              <a:rPr lang="en-US" sz="3200" dirty="0" smtClean="0">
                <a:latin typeface="Times New Roman" pitchFamily="18" charset="0"/>
                <a:cs typeface="Times New Roman" pitchFamily="18" charset="0"/>
              </a:rPr>
              <a:t>The cheapest mode of transportation is, everywhere, over water. River boats or barges loaded with sacks of grain are propelled by the current of the river and/or wind, but when animals transport goods, they need to be fed. </a:t>
            </a:r>
          </a:p>
          <a:p>
            <a:pPr algn="just"/>
            <a:r>
              <a:rPr lang="en-US" sz="3200" dirty="0" smtClean="0">
                <a:latin typeface="Times New Roman" pitchFamily="18" charset="0"/>
                <a:cs typeface="Times New Roman" pitchFamily="18" charset="0"/>
              </a:rPr>
              <a:t>The canals and natural channels of ancient Mesopotamia were in fact routes of goods transport between large and small settlements, and in the account on the city of Mari later in the chapter, the importance of the Euphrates as a ‘world route’ will become clear.</a:t>
            </a:r>
            <a:endParaRPr lang="en-US" sz="3200" dirty="0">
              <a:latin typeface="Times New Roman" pitchFamily="18" charset="0"/>
              <a:cs typeface="Times New Roman" pitchFamily="18" charset="0"/>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1066800"/>
            <a:ext cx="5562600" cy="5486400"/>
          </a:xfrm>
        </p:spPr>
        <p:txBody>
          <a:bodyPr>
            <a:normAutofit fontScale="92500"/>
          </a:bodyPr>
          <a:lstStyle/>
          <a:p>
            <a:pPr algn="just"/>
            <a:r>
              <a:rPr lang="en-US" sz="3600" dirty="0" smtClean="0">
                <a:latin typeface="Times New Roman" pitchFamily="18" charset="0"/>
                <a:cs typeface="Times New Roman" pitchFamily="18" charset="0"/>
              </a:rPr>
              <a:t>The first Mesopotamian tablets, written around 3200 BCE, contained picture-like signs and numbers. These were about 5,000 lists of oxen, fish, bread loaves, etc. – lists of goods that were brought into or distributed from the temples of Uruk, a city in the south.</a:t>
            </a:r>
          </a:p>
          <a:p>
            <a:endParaRPr lang="en-US" dirty="0"/>
          </a:p>
        </p:txBody>
      </p:sp>
      <p:sp>
        <p:nvSpPr>
          <p:cNvPr id="3" name="Title 2"/>
          <p:cNvSpPr>
            <a:spLocks noGrp="1"/>
          </p:cNvSpPr>
          <p:nvPr>
            <p:ph type="title"/>
          </p:nvPr>
        </p:nvSpPr>
        <p:spPr>
          <a:xfrm>
            <a:off x="457200" y="152400"/>
            <a:ext cx="8229600" cy="838200"/>
          </a:xfrm>
        </p:spPr>
        <p:txBody>
          <a:bodyPr/>
          <a:lstStyle/>
          <a:p>
            <a:pPr algn="ctr"/>
            <a:r>
              <a:rPr smtClean="0">
                <a:solidFill>
                  <a:schemeClr val="tx1"/>
                </a:solidFill>
                <a:latin typeface="Times CG ATT" pitchFamily="18" charset="0"/>
              </a:rPr>
              <a:t>Development of Writing</a:t>
            </a:r>
            <a:endParaRPr lang="en-US" dirty="0">
              <a:solidFill>
                <a:schemeClr val="tx1"/>
              </a:solidFill>
              <a:latin typeface="Times CG ATT" pitchFamily="18" charset="0"/>
            </a:endParaRPr>
          </a:p>
        </p:txBody>
      </p:sp>
      <p:pic>
        <p:nvPicPr>
          <p:cNvPr id="7171" name="Picture 3" descr="C:\Users\HCL\Desktop\images.jpg"/>
          <p:cNvPicPr>
            <a:picLocks noChangeAspect="1" noChangeArrowheads="1"/>
          </p:cNvPicPr>
          <p:nvPr/>
        </p:nvPicPr>
        <p:blipFill>
          <a:blip r:embed="rId2"/>
          <a:srcRect/>
          <a:stretch>
            <a:fillRect/>
          </a:stretch>
        </p:blipFill>
        <p:spPr bwMode="auto">
          <a:xfrm>
            <a:off x="6248400" y="1295400"/>
            <a:ext cx="2590800" cy="4800600"/>
          </a:xfrm>
          <a:prstGeom prst="rect">
            <a:avLst/>
          </a:prstGeom>
          <a:ln w="190500" cap="sq">
            <a:solidFill>
              <a:schemeClr val="accent3">
                <a:lumMod val="75000"/>
              </a:schemeClr>
            </a:solidFill>
            <a:prstDash val="solid"/>
            <a:miter lim="800000"/>
          </a:ln>
          <a:effectLst>
            <a:outerShdw blurRad="254000" algn="bl" rotWithShape="0">
              <a:srgbClr val="000000">
                <a:alpha val="43000"/>
              </a:srgbClr>
            </a:outerShdw>
          </a:effectLst>
          <a:scene3d>
            <a:camera prst="perspectiveFront" fov="5400000"/>
            <a:lightRig rig="threePt" dir="t">
              <a:rot lat="0" lon="0" rev="2100000"/>
            </a:lightRig>
          </a:scene3d>
          <a:sp3d extrusionH="25400">
            <a:bevelT w="304800" h="152400" prst="hardEdge"/>
            <a:extrusionClr>
              <a:srgbClr val="000000"/>
            </a:extrusionClr>
          </a:sp3d>
        </p:spPr>
      </p:pic>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218" name="Picture 2"/>
          <p:cNvPicPr>
            <a:picLocks noGrp="1" noChangeAspect="1" noChangeArrowheads="1"/>
          </p:cNvPicPr>
          <p:nvPr>
            <p:ph sz="half" idx="1"/>
          </p:nvPr>
        </p:nvPicPr>
        <p:blipFill>
          <a:blip r:embed="rId2"/>
          <a:srcRect/>
          <a:stretch>
            <a:fillRect/>
          </a:stretch>
        </p:blipFill>
        <p:spPr bwMode="auto">
          <a:xfrm>
            <a:off x="152400" y="228600"/>
            <a:ext cx="8839200" cy="6248400"/>
          </a:xfrm>
          <a:prstGeom prst="rect">
            <a:avLst/>
          </a:prstGeom>
          <a:noFill/>
          <a:ln w="9525">
            <a:noFill/>
            <a:miter lim="800000"/>
            <a:headEnd/>
            <a:tailEnd/>
          </a:ln>
          <a:effectLst/>
        </p:spPr>
      </p:pic>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1524000"/>
            <a:ext cx="8229600" cy="5181600"/>
          </a:xfrm>
        </p:spPr>
        <p:txBody>
          <a:bodyPr>
            <a:noAutofit/>
          </a:bodyPr>
          <a:lstStyle/>
          <a:p>
            <a:pPr algn="just"/>
            <a:r>
              <a:rPr lang="en-US" sz="3200" dirty="0" smtClean="0">
                <a:latin typeface="Times New Roman" pitchFamily="18" charset="0"/>
                <a:cs typeface="Times New Roman" pitchFamily="18" charset="0"/>
              </a:rPr>
              <a:t>Mesopotamians wrote on tablets of clay. A scribe would wet clay and pat it into a size he could hold comfortably in one hand. He would carefully smoothen its surfaces. With the sharp end of a reed cut obliquely, he would press wedge-shaped (‘cuneiform*’) signs on to the smoothened surface while it was still moist. Once dried in the sun, the clay would harden and tablets would be almost as indestructible as pottery.</a:t>
            </a:r>
            <a:endParaRPr lang="en-US" sz="3200" dirty="0">
              <a:latin typeface="Times New Roman" pitchFamily="18" charset="0"/>
              <a:cs typeface="Times New Roman" pitchFamily="18" charset="0"/>
            </a:endParaRPr>
          </a:p>
        </p:txBody>
      </p:sp>
      <p:sp>
        <p:nvSpPr>
          <p:cNvPr id="3" name="Title 2"/>
          <p:cNvSpPr>
            <a:spLocks noGrp="1"/>
          </p:cNvSpPr>
          <p:nvPr>
            <p:ph type="title"/>
          </p:nvPr>
        </p:nvSpPr>
        <p:spPr/>
        <p:txBody>
          <a:bodyPr/>
          <a:lstStyle/>
          <a:p>
            <a:pPr algn="ctr"/>
            <a:r>
              <a:rPr smtClean="0">
                <a:solidFill>
                  <a:schemeClr val="tx1"/>
                </a:solidFill>
                <a:latin typeface="Times CG ATT" pitchFamily="18" charset="0"/>
              </a:rPr>
              <a:t>How it made?</a:t>
            </a:r>
            <a:endParaRPr lang="en-US" dirty="0">
              <a:solidFill>
                <a:schemeClr val="tx1"/>
              </a:solidFill>
              <a:latin typeface="Times CG ATT" pitchFamily="18" charset="0"/>
            </a:endParaRP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42" name="Picture 2"/>
          <p:cNvPicPr>
            <a:picLocks noChangeAspect="1" noChangeArrowheads="1"/>
          </p:cNvPicPr>
          <p:nvPr/>
        </p:nvPicPr>
        <p:blipFill>
          <a:blip r:embed="rId2"/>
          <a:srcRect/>
          <a:stretch>
            <a:fillRect/>
          </a:stretch>
        </p:blipFill>
        <p:spPr bwMode="auto">
          <a:xfrm>
            <a:off x="304800" y="609600"/>
            <a:ext cx="4114800" cy="5791200"/>
          </a:xfrm>
          <a:prstGeom prst="rect">
            <a:avLst/>
          </a:prstGeom>
          <a:ln w="88900" cap="sq" cmpd="thickThin">
            <a:solidFill>
              <a:schemeClr val="accent3">
                <a:lumMod val="75000"/>
              </a:schemeClr>
            </a:solidFill>
            <a:prstDash val="solid"/>
            <a:miter lim="800000"/>
          </a:ln>
          <a:effectLst>
            <a:innerShdw blurRad="76200">
              <a:srgbClr val="000000"/>
            </a:innerShdw>
          </a:effectLst>
        </p:spPr>
        <p:style>
          <a:lnRef idx="0">
            <a:schemeClr val="accent2"/>
          </a:lnRef>
          <a:fillRef idx="3">
            <a:schemeClr val="accent2"/>
          </a:fillRef>
          <a:effectRef idx="3">
            <a:schemeClr val="accent2"/>
          </a:effectRef>
          <a:fontRef idx="minor">
            <a:schemeClr val="lt1"/>
          </a:fontRef>
        </p:style>
      </p:pic>
      <p:pic>
        <p:nvPicPr>
          <p:cNvPr id="10243" name="Picture 3" descr="C:\Users\HCL\Desktop\images.jpg"/>
          <p:cNvPicPr>
            <a:picLocks noChangeAspect="1" noChangeArrowheads="1"/>
          </p:cNvPicPr>
          <p:nvPr/>
        </p:nvPicPr>
        <p:blipFill>
          <a:blip r:embed="rId3"/>
          <a:srcRect/>
          <a:stretch>
            <a:fillRect/>
          </a:stretch>
        </p:blipFill>
        <p:spPr bwMode="auto">
          <a:xfrm>
            <a:off x="4876800" y="609600"/>
            <a:ext cx="3962400" cy="5715000"/>
          </a:xfrm>
          <a:prstGeom prst="rect">
            <a:avLst/>
          </a:prstGeom>
          <a:ln w="88900" cap="sq" cmpd="thickThin">
            <a:solidFill>
              <a:schemeClr val="accent3">
                <a:lumMod val="75000"/>
              </a:schemeClr>
            </a:solidFill>
            <a:prstDash val="solid"/>
            <a:miter lim="800000"/>
          </a:ln>
          <a:effectLst>
            <a:innerShdw blurRad="76200">
              <a:srgbClr val="000000"/>
            </a:innerShdw>
          </a:effectLst>
        </p:spPr>
        <p:style>
          <a:lnRef idx="2">
            <a:schemeClr val="accent2">
              <a:shade val="50000"/>
            </a:schemeClr>
          </a:lnRef>
          <a:fillRef idx="1">
            <a:schemeClr val="accent2"/>
          </a:fillRef>
          <a:effectRef idx="0">
            <a:schemeClr val="accent2"/>
          </a:effectRef>
          <a:fontRef idx="minor">
            <a:schemeClr val="lt1"/>
          </a:fontRef>
        </p:style>
      </p:pic>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1524000"/>
            <a:ext cx="3048000" cy="4572000"/>
          </a:xfrm>
        </p:spPr>
        <p:txBody>
          <a:bodyPr>
            <a:normAutofit/>
          </a:bodyPr>
          <a:lstStyle/>
          <a:p>
            <a:pPr algn="just"/>
            <a:r>
              <a:rPr lang="en-US" sz="3200" dirty="0" smtClean="0">
                <a:latin typeface="Times New Roman" pitchFamily="18" charset="0"/>
                <a:cs typeface="Times New Roman" pitchFamily="18" charset="0"/>
              </a:rPr>
              <a:t>Cuneiform is derived from the Latin words </a:t>
            </a:r>
            <a:r>
              <a:rPr lang="en-US" sz="3200" i="1" dirty="0" err="1" smtClean="0">
                <a:latin typeface="Times New Roman" pitchFamily="18" charset="0"/>
                <a:cs typeface="Times New Roman" pitchFamily="18" charset="0"/>
              </a:rPr>
              <a:t>cuneus</a:t>
            </a:r>
            <a:r>
              <a:rPr lang="en-US" sz="3200" i="1" dirty="0" smtClean="0">
                <a:latin typeface="Times New Roman" pitchFamily="18" charset="0"/>
                <a:cs typeface="Times New Roman" pitchFamily="18" charset="0"/>
              </a:rPr>
              <a:t>,</a:t>
            </a:r>
          </a:p>
          <a:p>
            <a:pPr algn="just">
              <a:buNone/>
            </a:pPr>
            <a:r>
              <a:rPr lang="en-US" sz="3200" dirty="0" smtClean="0">
                <a:latin typeface="Times New Roman" pitchFamily="18" charset="0"/>
                <a:cs typeface="Times New Roman" pitchFamily="18" charset="0"/>
              </a:rPr>
              <a:t>    meaning ‘wedge’ and </a:t>
            </a:r>
            <a:r>
              <a:rPr lang="en-US" sz="3200" i="1" dirty="0" smtClean="0">
                <a:latin typeface="Times New Roman" pitchFamily="18" charset="0"/>
                <a:cs typeface="Times New Roman" pitchFamily="18" charset="0"/>
              </a:rPr>
              <a:t>forma, meaning </a:t>
            </a:r>
            <a:r>
              <a:rPr lang="en-US" sz="3200" dirty="0" smtClean="0">
                <a:latin typeface="Times New Roman" pitchFamily="18" charset="0"/>
                <a:cs typeface="Times New Roman" pitchFamily="18" charset="0"/>
              </a:rPr>
              <a:t>‘shape</a:t>
            </a:r>
            <a:r>
              <a:rPr lang="en-US" sz="3200" dirty="0" smtClean="0">
                <a:latin typeface="Times New Roman" pitchFamily="18" charset="0"/>
                <a:cs typeface="Times New Roman" pitchFamily="18" charset="0"/>
              </a:rPr>
              <a:t>’.</a:t>
            </a:r>
          </a:p>
          <a:p>
            <a:pPr>
              <a:buNone/>
            </a:pPr>
            <a:endParaRPr lang="en-US" dirty="0" smtClean="0"/>
          </a:p>
          <a:p>
            <a:pPr>
              <a:buNone/>
            </a:pPr>
            <a:endParaRPr lang="en-US" dirty="0"/>
          </a:p>
        </p:txBody>
      </p:sp>
      <p:sp>
        <p:nvSpPr>
          <p:cNvPr id="3" name="Title 2"/>
          <p:cNvSpPr>
            <a:spLocks noGrp="1"/>
          </p:cNvSpPr>
          <p:nvPr>
            <p:ph type="title"/>
          </p:nvPr>
        </p:nvSpPr>
        <p:spPr/>
        <p:txBody>
          <a:bodyPr/>
          <a:lstStyle/>
          <a:p>
            <a:pPr algn="ctr"/>
            <a:r>
              <a:rPr smtClean="0">
                <a:solidFill>
                  <a:schemeClr val="tx1"/>
                </a:solidFill>
              </a:rPr>
              <a:t> </a:t>
            </a:r>
            <a:r>
              <a:rPr smtClean="0">
                <a:solidFill>
                  <a:schemeClr val="tx1"/>
                </a:solidFill>
                <a:latin typeface="Times CG ATT" pitchFamily="18" charset="0"/>
              </a:rPr>
              <a:t>What is Cuneiform?</a:t>
            </a:r>
            <a:endParaRPr lang="en-US" dirty="0">
              <a:solidFill>
                <a:schemeClr val="tx1"/>
              </a:solidFill>
              <a:latin typeface="Times CG ATT" pitchFamily="18" charset="0"/>
            </a:endParaRPr>
          </a:p>
        </p:txBody>
      </p:sp>
      <p:pic>
        <p:nvPicPr>
          <p:cNvPr id="11268" name="Picture 4" descr="C:\Users\HCL\Desktop\i.png"/>
          <p:cNvPicPr>
            <a:picLocks noChangeAspect="1" noChangeArrowheads="1"/>
          </p:cNvPicPr>
          <p:nvPr/>
        </p:nvPicPr>
        <p:blipFill>
          <a:blip r:embed="rId2"/>
          <a:srcRect/>
          <a:stretch>
            <a:fillRect/>
          </a:stretch>
        </p:blipFill>
        <p:spPr bwMode="auto">
          <a:xfrm>
            <a:off x="4114800" y="1824036"/>
            <a:ext cx="4572000" cy="4500563"/>
          </a:xfrm>
          <a:prstGeom prst="rect">
            <a:avLst/>
          </a:prstGeom>
          <a:solidFill>
            <a:srgbClr val="FFFFFF">
              <a:shade val="85000"/>
            </a:srgbClr>
          </a:solidFill>
          <a:ln w="190500" cap="sq">
            <a:solidFill>
              <a:srgbClr val="FFFFFF"/>
            </a:solidFill>
            <a:miter lim="800000"/>
          </a:ln>
          <a:effectLst>
            <a:outerShdw blurRad="65000" dist="50800" dir="12900000" kx="195000" ky="145000" algn="tl" rotWithShape="0">
              <a:srgbClr val="000000">
                <a:alpha val="30000"/>
              </a:srgbClr>
            </a:outerShdw>
          </a:effectLst>
          <a:scene3d>
            <a:camera prst="orthographicFront">
              <a:rot lat="0" lon="0" rev="360000"/>
            </a:camera>
            <a:lightRig rig="twoPt" dir="t">
              <a:rot lat="0" lon="0" rev="7200000"/>
            </a:lightRig>
          </a:scene3d>
          <a:sp3d contourW="12700">
            <a:bevelT w="25400" h="19050"/>
            <a:contourClr>
              <a:srgbClr val="969696"/>
            </a:contourClr>
          </a:sp3d>
        </p:spPr>
      </p:pic>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ubtitle 1"/>
          <p:cNvSpPr>
            <a:spLocks noGrp="1"/>
          </p:cNvSpPr>
          <p:nvPr>
            <p:ph type="subTitle" idx="1"/>
          </p:nvPr>
        </p:nvSpPr>
        <p:spPr>
          <a:xfrm>
            <a:off x="457200" y="3699804"/>
            <a:ext cx="8305800" cy="2929596"/>
          </a:xfrm>
        </p:spPr>
        <p:txBody>
          <a:bodyPr/>
          <a:lstStyle/>
          <a:p>
            <a:r>
              <a:rPr lang="en-US" sz="3600" dirty="0" smtClean="0">
                <a:solidFill>
                  <a:schemeClr val="tx1"/>
                </a:solidFill>
                <a:latin typeface="Times New Roman" pitchFamily="18" charset="0"/>
                <a:cs typeface="Times New Roman" pitchFamily="18" charset="0"/>
              </a:rPr>
              <a:t>.</a:t>
            </a:r>
            <a:endParaRPr lang="en-US" sz="3600" dirty="0">
              <a:solidFill>
                <a:schemeClr val="tx1"/>
              </a:solidFill>
              <a:latin typeface="Times New Roman" pitchFamily="18" charset="0"/>
              <a:cs typeface="Times New Roman" pitchFamily="18" charset="0"/>
            </a:endParaRPr>
          </a:p>
        </p:txBody>
      </p:sp>
      <p:sp>
        <p:nvSpPr>
          <p:cNvPr id="3" name="Title 2"/>
          <p:cNvSpPr>
            <a:spLocks noGrp="1"/>
          </p:cNvSpPr>
          <p:nvPr>
            <p:ph type="ctrTitle"/>
          </p:nvPr>
        </p:nvSpPr>
        <p:spPr>
          <a:xfrm>
            <a:off x="457200" y="304800"/>
            <a:ext cx="8305800" cy="3186332"/>
          </a:xfrm>
        </p:spPr>
        <p:txBody>
          <a:bodyPr/>
          <a:lstStyle/>
          <a:p>
            <a:r>
              <a:rPr sz="3600" smtClean="0"/>
              <a:t/>
            </a:r>
            <a:br>
              <a:rPr sz="3600" smtClean="0"/>
            </a:br>
            <a:r>
              <a:rPr sz="3600" smtClean="0"/>
              <a:t/>
            </a:r>
            <a:br>
              <a:rPr sz="3600" smtClean="0"/>
            </a:br>
            <a:r>
              <a:rPr sz="3600" smtClean="0"/>
              <a:t/>
            </a:r>
            <a:br>
              <a:rPr sz="3600" smtClean="0"/>
            </a:br>
            <a:r>
              <a:rPr sz="3600" smtClean="0"/>
              <a:t/>
            </a:r>
            <a:br>
              <a:rPr sz="3600" smtClean="0"/>
            </a:br>
            <a:r>
              <a:rPr sz="2800" smtClean="0"/>
              <a:t/>
            </a:r>
            <a:br>
              <a:rPr sz="2800" smtClean="0"/>
            </a:br>
            <a:endParaRPr lang="en-US" sz="2800" dirty="0"/>
          </a:p>
        </p:txBody>
      </p:sp>
      <p:sp>
        <p:nvSpPr>
          <p:cNvPr id="4" name="Rectangle 3"/>
          <p:cNvSpPr/>
          <p:nvPr/>
        </p:nvSpPr>
        <p:spPr>
          <a:xfrm>
            <a:off x="381000" y="533400"/>
            <a:ext cx="8153400" cy="4832092"/>
          </a:xfrm>
          <a:prstGeom prst="rect">
            <a:avLst/>
          </a:prstGeom>
        </p:spPr>
        <p:txBody>
          <a:bodyPr wrap="square">
            <a:spAutoFit/>
          </a:bodyPr>
          <a:lstStyle/>
          <a:p>
            <a:pPr algn="just"/>
            <a:r>
              <a:rPr lang="en-US" sz="2800" dirty="0">
                <a:latin typeface="Times New Roman" pitchFamily="18" charset="0"/>
                <a:cs typeface="Times New Roman" pitchFamily="18" charset="0"/>
              </a:rPr>
              <a:t>By 2600 BCE or so, the letters became cuneiform, and the </a:t>
            </a:r>
            <a:r>
              <a:rPr lang="en-US" sz="2800" dirty="0" smtClean="0">
                <a:latin typeface="Times New Roman" pitchFamily="18" charset="0"/>
                <a:cs typeface="Times New Roman" pitchFamily="18" charset="0"/>
              </a:rPr>
              <a:t>language was </a:t>
            </a:r>
            <a:r>
              <a:rPr lang="en-US" sz="2800" dirty="0">
                <a:latin typeface="Times New Roman" pitchFamily="18" charset="0"/>
                <a:cs typeface="Times New Roman" pitchFamily="18" charset="0"/>
              </a:rPr>
              <a:t>Sumerian. Writing was now used not only for keeping </a:t>
            </a:r>
            <a:r>
              <a:rPr lang="en-US" sz="2800" dirty="0" smtClean="0">
                <a:latin typeface="Times New Roman" pitchFamily="18" charset="0"/>
                <a:cs typeface="Times New Roman" pitchFamily="18" charset="0"/>
              </a:rPr>
              <a:t>records, but </a:t>
            </a:r>
            <a:r>
              <a:rPr lang="en-US" sz="2800" dirty="0">
                <a:latin typeface="Times New Roman" pitchFamily="18" charset="0"/>
                <a:cs typeface="Times New Roman" pitchFamily="18" charset="0"/>
              </a:rPr>
              <a:t>also for making dictionaries, giving legal validity to land </a:t>
            </a:r>
            <a:r>
              <a:rPr lang="en-US" sz="2800" dirty="0" smtClean="0">
                <a:latin typeface="Times New Roman" pitchFamily="18" charset="0"/>
                <a:cs typeface="Times New Roman" pitchFamily="18" charset="0"/>
              </a:rPr>
              <a:t>transfers, narrating </a:t>
            </a:r>
            <a:r>
              <a:rPr lang="en-US" sz="2800" dirty="0">
                <a:latin typeface="Times New Roman" pitchFamily="18" charset="0"/>
                <a:cs typeface="Times New Roman" pitchFamily="18" charset="0"/>
              </a:rPr>
              <a:t>the deeds of kings, and announcing the changes a </a:t>
            </a:r>
            <a:r>
              <a:rPr lang="en-US" sz="2800" dirty="0" smtClean="0">
                <a:latin typeface="Times New Roman" pitchFamily="18" charset="0"/>
                <a:cs typeface="Times New Roman" pitchFamily="18" charset="0"/>
              </a:rPr>
              <a:t>king had </a:t>
            </a:r>
            <a:r>
              <a:rPr lang="en-US" sz="2800" dirty="0">
                <a:latin typeface="Times New Roman" pitchFamily="18" charset="0"/>
                <a:cs typeface="Times New Roman" pitchFamily="18" charset="0"/>
              </a:rPr>
              <a:t>made in the customary laws of the land. Sumerian, the </a:t>
            </a:r>
            <a:r>
              <a:rPr lang="en-US" sz="2800" dirty="0" smtClean="0">
                <a:latin typeface="Times New Roman" pitchFamily="18" charset="0"/>
                <a:cs typeface="Times New Roman" pitchFamily="18" charset="0"/>
              </a:rPr>
              <a:t>earliest known </a:t>
            </a:r>
            <a:r>
              <a:rPr lang="en-US" sz="2800" dirty="0">
                <a:latin typeface="Times New Roman" pitchFamily="18" charset="0"/>
                <a:cs typeface="Times New Roman" pitchFamily="18" charset="0"/>
              </a:rPr>
              <a:t>language of Mesopotamia, was gradually replaced </a:t>
            </a:r>
            <a:r>
              <a:rPr lang="en-US" sz="2800" dirty="0" smtClean="0">
                <a:latin typeface="Times New Roman" pitchFamily="18" charset="0"/>
                <a:cs typeface="Times New Roman" pitchFamily="18" charset="0"/>
              </a:rPr>
              <a:t>after 2400 </a:t>
            </a:r>
            <a:r>
              <a:rPr lang="en-US" sz="2800" dirty="0">
                <a:latin typeface="Times New Roman" pitchFamily="18" charset="0"/>
                <a:cs typeface="Times New Roman" pitchFamily="18" charset="0"/>
              </a:rPr>
              <a:t>BCE by the </a:t>
            </a:r>
            <a:r>
              <a:rPr lang="en-US" sz="2800" dirty="0" err="1">
                <a:latin typeface="Times New Roman" pitchFamily="18" charset="0"/>
                <a:cs typeface="Times New Roman" pitchFamily="18" charset="0"/>
              </a:rPr>
              <a:t>Akkadian</a:t>
            </a:r>
            <a:r>
              <a:rPr lang="en-US" sz="2800" dirty="0">
                <a:latin typeface="Times New Roman" pitchFamily="18" charset="0"/>
                <a:cs typeface="Times New Roman" pitchFamily="18" charset="0"/>
              </a:rPr>
              <a:t> language. Cuneiform writing in </a:t>
            </a:r>
            <a:r>
              <a:rPr lang="en-US" sz="2800" dirty="0" smtClean="0">
                <a:latin typeface="Times New Roman" pitchFamily="18" charset="0"/>
                <a:cs typeface="Times New Roman" pitchFamily="18" charset="0"/>
              </a:rPr>
              <a:t>the </a:t>
            </a:r>
            <a:r>
              <a:rPr lang="en-US" sz="2800" dirty="0" err="1" smtClean="0">
                <a:latin typeface="Times New Roman" pitchFamily="18" charset="0"/>
                <a:cs typeface="Times New Roman" pitchFamily="18" charset="0"/>
              </a:rPr>
              <a:t>Akkadian</a:t>
            </a:r>
            <a:r>
              <a:rPr lang="en-US" sz="2800" dirty="0" smtClean="0">
                <a:latin typeface="Times New Roman" pitchFamily="18" charset="0"/>
                <a:cs typeface="Times New Roman" pitchFamily="18" charset="0"/>
              </a:rPr>
              <a:t> </a:t>
            </a:r>
            <a:r>
              <a:rPr lang="en-US" sz="2800" dirty="0">
                <a:latin typeface="Times New Roman" pitchFamily="18" charset="0"/>
                <a:cs typeface="Times New Roman" pitchFamily="18" charset="0"/>
              </a:rPr>
              <a:t>language continued in use until the first century CE, </a:t>
            </a:r>
            <a:r>
              <a:rPr lang="en-US" sz="2800" dirty="0" smtClean="0">
                <a:latin typeface="Times New Roman" pitchFamily="18" charset="0"/>
                <a:cs typeface="Times New Roman" pitchFamily="18" charset="0"/>
              </a:rPr>
              <a:t>that is</a:t>
            </a:r>
            <a:r>
              <a:rPr lang="en-US" sz="2800" dirty="0">
                <a:latin typeface="Times New Roman" pitchFamily="18" charset="0"/>
                <a:cs typeface="Times New Roman" pitchFamily="18" charset="0"/>
              </a:rPr>
              <a:t>, for more than 2,000 years.</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half" idx="2"/>
          </p:nvPr>
        </p:nvSpPr>
        <p:spPr>
          <a:xfrm>
            <a:off x="457200" y="1371600"/>
            <a:ext cx="4724400" cy="5257800"/>
          </a:xfrm>
        </p:spPr>
        <p:txBody>
          <a:bodyPr>
            <a:noAutofit/>
          </a:bodyPr>
          <a:lstStyle/>
          <a:p>
            <a:pPr algn="just"/>
            <a:r>
              <a:rPr lang="en-US" sz="2800" dirty="0" smtClean="0">
                <a:latin typeface="Times New Roman" pitchFamily="18" charset="0"/>
                <a:cs typeface="Times New Roman" pitchFamily="18" charset="0"/>
              </a:rPr>
              <a:t>Very few Mesopotamians could read and write. Not only were there hundreds of signs to learn, many of these were complex. If a king could read, he made sure that this was recorded in one of his boastful inscriptions! For the most part, however, writing reflected the mode of speaking</a:t>
            </a:r>
            <a:r>
              <a:rPr lang="en-US" sz="2800" dirty="0" smtClean="0"/>
              <a:t>.</a:t>
            </a:r>
            <a:endParaRPr lang="en-US" sz="2800" dirty="0">
              <a:latin typeface="Times New Roman" pitchFamily="18" charset="0"/>
              <a:cs typeface="Times New Roman" pitchFamily="18" charset="0"/>
            </a:endParaRPr>
          </a:p>
        </p:txBody>
      </p:sp>
      <p:sp>
        <p:nvSpPr>
          <p:cNvPr id="5" name="Title 4"/>
          <p:cNvSpPr>
            <a:spLocks noGrp="1"/>
          </p:cNvSpPr>
          <p:nvPr>
            <p:ph type="title"/>
          </p:nvPr>
        </p:nvSpPr>
        <p:spPr/>
        <p:txBody>
          <a:bodyPr/>
          <a:lstStyle/>
          <a:p>
            <a:pPr algn="ctr"/>
            <a:r>
              <a:rPr smtClean="0">
                <a:solidFill>
                  <a:schemeClr val="tx1"/>
                </a:solidFill>
                <a:latin typeface="Times CG ATT" pitchFamily="18" charset="0"/>
              </a:rPr>
              <a:t>Literacy in Mesopotamia</a:t>
            </a:r>
            <a:endParaRPr lang="en-US" dirty="0">
              <a:solidFill>
                <a:schemeClr val="tx1"/>
              </a:solidFill>
              <a:latin typeface="Times CG ATT" pitchFamily="18" charset="0"/>
            </a:endParaRPr>
          </a:p>
        </p:txBody>
      </p:sp>
      <p:pic>
        <p:nvPicPr>
          <p:cNvPr id="12290" name="Picture 2" descr="C:\Users\HCL\Desktop\Literacy+Assyrian+scribe+with+a+stylus+and+tablet.jpg"/>
          <p:cNvPicPr>
            <a:picLocks noGrp="1" noChangeAspect="1" noChangeArrowheads="1"/>
          </p:cNvPicPr>
          <p:nvPr>
            <p:ph sz="quarter" idx="4"/>
          </p:nvPr>
        </p:nvPicPr>
        <p:blipFill>
          <a:blip r:embed="rId2"/>
          <a:srcRect/>
          <a:stretch>
            <a:fillRect/>
          </a:stretch>
        </p:blipFill>
        <p:spPr bwMode="auto">
          <a:xfrm>
            <a:off x="5410200" y="1371600"/>
            <a:ext cx="3505200" cy="5181600"/>
          </a:xfrm>
          <a:prstGeom prst="rect">
            <a:avLst/>
          </a:prstGeom>
          <a:ln>
            <a:noFill/>
          </a:ln>
          <a:effectLst>
            <a:softEdge rad="112500"/>
          </a:effectLst>
        </p:spPr>
      </p:pic>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1143000"/>
            <a:ext cx="5181600" cy="4572000"/>
          </a:xfrm>
        </p:spPr>
        <p:txBody>
          <a:bodyPr>
            <a:normAutofit lnSpcReduction="10000"/>
          </a:bodyPr>
          <a:lstStyle/>
          <a:p>
            <a:pPr algn="just"/>
            <a:r>
              <a:rPr lang="en-US" sz="3200" dirty="0" smtClean="0">
                <a:latin typeface="Times New Roman" pitchFamily="18" charset="0"/>
                <a:cs typeface="Times New Roman" pitchFamily="18" charset="0"/>
              </a:rPr>
              <a:t>The connection between city life, trade and writing is brought out in a long Sumerian epic poem about </a:t>
            </a:r>
            <a:r>
              <a:rPr lang="en-US" sz="3200" dirty="0" err="1" smtClean="0">
                <a:latin typeface="Times New Roman" pitchFamily="18" charset="0"/>
                <a:cs typeface="Times New Roman" pitchFamily="18" charset="0"/>
              </a:rPr>
              <a:t>Enmerkar</a:t>
            </a:r>
            <a:r>
              <a:rPr lang="en-US" sz="3200" dirty="0" smtClean="0">
                <a:latin typeface="Times New Roman" pitchFamily="18" charset="0"/>
                <a:cs typeface="Times New Roman" pitchFamily="18" charset="0"/>
              </a:rPr>
              <a:t>, one of the earliest rulers of Uruk. In Mesopotamian tradition, Uruk was the city par excellence, often known simply as The City.</a:t>
            </a:r>
            <a:endParaRPr lang="en-US" sz="3200" dirty="0">
              <a:latin typeface="Times New Roman" pitchFamily="18" charset="0"/>
              <a:cs typeface="Times New Roman" pitchFamily="18" charset="0"/>
            </a:endParaRPr>
          </a:p>
        </p:txBody>
      </p:sp>
      <p:sp>
        <p:nvSpPr>
          <p:cNvPr id="3" name="Title 2"/>
          <p:cNvSpPr>
            <a:spLocks noGrp="1"/>
          </p:cNvSpPr>
          <p:nvPr>
            <p:ph type="title"/>
          </p:nvPr>
        </p:nvSpPr>
        <p:spPr>
          <a:xfrm>
            <a:off x="457200" y="152400"/>
            <a:ext cx="8229600" cy="990600"/>
          </a:xfrm>
        </p:spPr>
        <p:txBody>
          <a:bodyPr/>
          <a:lstStyle/>
          <a:p>
            <a:pPr algn="ctr"/>
            <a:r>
              <a:rPr smtClean="0">
                <a:solidFill>
                  <a:schemeClr val="tx1"/>
                </a:solidFill>
                <a:latin typeface="Times CG ATT" pitchFamily="18" charset="0"/>
              </a:rPr>
              <a:t>The Uses of Writing</a:t>
            </a:r>
            <a:endParaRPr lang="en-US" dirty="0">
              <a:solidFill>
                <a:schemeClr val="tx1"/>
              </a:solidFill>
              <a:latin typeface="Times CG ATT" pitchFamily="18" charset="0"/>
            </a:endParaRPr>
          </a:p>
        </p:txBody>
      </p:sp>
      <p:pic>
        <p:nvPicPr>
          <p:cNvPr id="13314" name="Picture 2" descr="C:\Users\HCL\Desktop\tt.jpg"/>
          <p:cNvPicPr>
            <a:picLocks noChangeAspect="1" noChangeArrowheads="1"/>
          </p:cNvPicPr>
          <p:nvPr/>
        </p:nvPicPr>
        <p:blipFill>
          <a:blip r:embed="rId2"/>
          <a:srcRect/>
          <a:stretch>
            <a:fillRect/>
          </a:stretch>
        </p:blipFill>
        <p:spPr bwMode="auto">
          <a:xfrm>
            <a:off x="5715000" y="1219200"/>
            <a:ext cx="3200400" cy="5181600"/>
          </a:xfrm>
          <a:prstGeom prst="rect">
            <a:avLst/>
          </a:prstGeom>
          <a:noFill/>
        </p:spPr>
      </p:pic>
      <p:sp>
        <p:nvSpPr>
          <p:cNvPr id="5" name="Rectangle 4"/>
          <p:cNvSpPr/>
          <p:nvPr/>
        </p:nvSpPr>
        <p:spPr>
          <a:xfrm rot="10626639" flipV="1">
            <a:off x="1829154" y="5708840"/>
            <a:ext cx="3601743" cy="923330"/>
          </a:xfrm>
          <a:prstGeom prst="rect">
            <a:avLst/>
          </a:prstGeom>
        </p:spPr>
        <p:txBody>
          <a:bodyPr wrap="square">
            <a:spAutoFit/>
          </a:bodyPr>
          <a:lstStyle/>
          <a:p>
            <a:pPr algn="just"/>
            <a:r>
              <a:rPr lang="en-US" dirty="0" smtClean="0">
                <a:solidFill>
                  <a:schemeClr val="accent3"/>
                </a:solidFill>
              </a:rPr>
              <a:t>Source: https</a:t>
            </a:r>
            <a:r>
              <a:rPr lang="en-US" dirty="0" smtClean="0">
                <a:solidFill>
                  <a:schemeClr val="accent3"/>
                </a:solidFill>
              </a:rPr>
              <a:t>://myl.fandom.com/es/wiki/Enmerkar</a:t>
            </a:r>
            <a:endParaRPr lang="en-US" dirty="0">
              <a:solidFill>
                <a:schemeClr val="accent3"/>
              </a:solidFill>
            </a:endParaRP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338" name="Picture 2"/>
          <p:cNvPicPr>
            <a:picLocks noGrp="1" noChangeAspect="1" noChangeArrowheads="1"/>
          </p:cNvPicPr>
          <p:nvPr>
            <p:ph idx="1"/>
          </p:nvPr>
        </p:nvPicPr>
        <p:blipFill>
          <a:blip r:embed="rId2"/>
          <a:srcRect/>
          <a:stretch>
            <a:fillRect/>
          </a:stretch>
        </p:blipFill>
        <p:spPr bwMode="auto">
          <a:xfrm>
            <a:off x="381000" y="228600"/>
            <a:ext cx="8534400" cy="6324600"/>
          </a:xfrm>
          <a:prstGeom prst="rect">
            <a:avLst/>
          </a:prstGeom>
          <a:noFill/>
          <a:ln w="9525">
            <a:noFill/>
            <a:miter lim="800000"/>
            <a:headEnd/>
            <a:tailEnd/>
          </a:ln>
          <a:effectLst/>
        </p:spPr>
      </p:pic>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304800"/>
            <a:ext cx="8229600" cy="6248400"/>
          </a:xfrm>
        </p:spPr>
        <p:txBody>
          <a:bodyPr>
            <a:normAutofit lnSpcReduction="10000"/>
          </a:bodyPr>
          <a:lstStyle/>
          <a:p>
            <a:pPr algn="just"/>
            <a:r>
              <a:rPr lang="en-US" sz="3600" dirty="0" err="1" smtClean="0">
                <a:latin typeface="Times New Roman" pitchFamily="18" charset="0"/>
                <a:cs typeface="Times New Roman" pitchFamily="18" charset="0"/>
              </a:rPr>
              <a:t>Enmerkar</a:t>
            </a:r>
            <a:r>
              <a:rPr lang="en-US" sz="3600" dirty="0" smtClean="0">
                <a:latin typeface="Times New Roman" pitchFamily="18" charset="0"/>
                <a:cs typeface="Times New Roman" pitchFamily="18" charset="0"/>
              </a:rPr>
              <a:t> wanted lapis lazuli and precious metals for the beautification of a city temple and sent his messenger out to get them from the chief of a very distant land called </a:t>
            </a:r>
            <a:r>
              <a:rPr lang="en-US" sz="3600" dirty="0" err="1" smtClean="0">
                <a:latin typeface="Times New Roman" pitchFamily="18" charset="0"/>
                <a:cs typeface="Times New Roman" pitchFamily="18" charset="0"/>
              </a:rPr>
              <a:t>Aratta</a:t>
            </a:r>
            <a:r>
              <a:rPr lang="en-US" sz="3600" dirty="0" smtClean="0">
                <a:latin typeface="Times New Roman" pitchFamily="18" charset="0"/>
                <a:cs typeface="Times New Roman" pitchFamily="18" charset="0"/>
              </a:rPr>
              <a:t>. ‘The messenger heeded the word of the king. The messenger could not get the chief of </a:t>
            </a:r>
            <a:r>
              <a:rPr lang="en-US" sz="3600" dirty="0" err="1" smtClean="0">
                <a:latin typeface="Times New Roman" pitchFamily="18" charset="0"/>
                <a:cs typeface="Times New Roman" pitchFamily="18" charset="0"/>
              </a:rPr>
              <a:t>Aratta</a:t>
            </a:r>
            <a:r>
              <a:rPr lang="en-US" sz="3600" dirty="0" smtClean="0">
                <a:latin typeface="Times New Roman" pitchFamily="18" charset="0"/>
                <a:cs typeface="Times New Roman" pitchFamily="18" charset="0"/>
              </a:rPr>
              <a:t> to part with lapis lazuli or silver, and he had to make the long journey back and forth, again and again, carrying threats and promises from the king of Uruk. </a:t>
            </a:r>
          </a:p>
          <a:p>
            <a:endParaRPr lang="en-US" dirty="0"/>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152400"/>
            <a:ext cx="8229600" cy="5943600"/>
          </a:xfrm>
        </p:spPr>
        <p:txBody>
          <a:bodyPr>
            <a:noAutofit/>
          </a:bodyPr>
          <a:lstStyle/>
          <a:p>
            <a:pPr algn="just"/>
            <a:r>
              <a:rPr lang="en-US" sz="3600" dirty="0" smtClean="0">
                <a:latin typeface="Times New Roman" pitchFamily="18" charset="0"/>
                <a:cs typeface="Times New Roman" pitchFamily="18" charset="0"/>
              </a:rPr>
              <a:t>Ultimately, the messenger ‘grew weary of mouth’. He got all the messages mixed up. Then, ‘</a:t>
            </a:r>
            <a:r>
              <a:rPr lang="en-US" sz="3600" dirty="0" err="1" smtClean="0">
                <a:latin typeface="Times New Roman" pitchFamily="18" charset="0"/>
                <a:cs typeface="Times New Roman" pitchFamily="18" charset="0"/>
              </a:rPr>
              <a:t>Enmerkar</a:t>
            </a:r>
            <a:r>
              <a:rPr lang="en-US" sz="3600" dirty="0" smtClean="0">
                <a:latin typeface="Times New Roman" pitchFamily="18" charset="0"/>
                <a:cs typeface="Times New Roman" pitchFamily="18" charset="0"/>
              </a:rPr>
              <a:t> formed a clay tablet in his hand, and he wrote the words down. In those days, there had been no writing down of words on clay.</a:t>
            </a:r>
            <a:r>
              <a:rPr lang="en-US" sz="3600" dirty="0" smtClean="0"/>
              <a:t> This poem also tells us that, besides being a means of storing information and of sending messages afar, writing was seen as a sign of the superiority of Mesopotamian urban culture</a:t>
            </a:r>
            <a:endParaRPr lang="en-US" sz="3600" dirty="0" smtClean="0">
              <a:latin typeface="Times New Roman" pitchFamily="18" charset="0"/>
              <a:cs typeface="Times New Roman" pitchFamily="18" charset="0"/>
            </a:endParaRPr>
          </a:p>
          <a:p>
            <a:pPr algn="just"/>
            <a:endParaRPr lang="en-US" sz="3600" dirty="0"/>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52400"/>
            <a:ext cx="8229600" cy="838200"/>
          </a:xfrm>
        </p:spPr>
        <p:txBody>
          <a:bodyPr>
            <a:normAutofit fontScale="90000"/>
          </a:bodyPr>
          <a:lstStyle/>
          <a:p>
            <a:r>
              <a:rPr smtClean="0">
                <a:solidFill>
                  <a:schemeClr val="tx1"/>
                </a:solidFill>
                <a:latin typeface="Times CG ATT" pitchFamily="18" charset="0"/>
              </a:rPr>
              <a:t>Urbanisation in Southern Mesopotamia</a:t>
            </a:r>
            <a:endParaRPr lang="en-US" dirty="0"/>
          </a:p>
        </p:txBody>
      </p:sp>
      <p:pic>
        <p:nvPicPr>
          <p:cNvPr id="15364" name="Picture 4" descr="C:\Users\HCL\Desktop\images.jpg"/>
          <p:cNvPicPr>
            <a:picLocks noGrp="1" noChangeAspect="1" noChangeArrowheads="1"/>
          </p:cNvPicPr>
          <p:nvPr>
            <p:ph sz="half" idx="1"/>
          </p:nvPr>
        </p:nvPicPr>
        <p:blipFill>
          <a:blip r:embed="rId2"/>
          <a:srcRect/>
          <a:stretch>
            <a:fillRect/>
          </a:stretch>
        </p:blipFill>
        <p:spPr bwMode="auto">
          <a:xfrm>
            <a:off x="228600" y="990600"/>
            <a:ext cx="4191000" cy="5257800"/>
          </a:xfrm>
          <a:prstGeom prst="rect">
            <a:avLst/>
          </a:prstGeom>
          <a:ln>
            <a:noFill/>
          </a:ln>
          <a:effectLst>
            <a:softEdge rad="112500"/>
          </a:effectLst>
        </p:spPr>
      </p:pic>
      <p:pic>
        <p:nvPicPr>
          <p:cNvPr id="15365" name="Picture 5" descr="C:\Users\HCL\Desktop\jj.png"/>
          <p:cNvPicPr>
            <a:picLocks noGrp="1" noChangeAspect="1" noChangeArrowheads="1"/>
          </p:cNvPicPr>
          <p:nvPr>
            <p:ph sz="half" idx="2"/>
          </p:nvPr>
        </p:nvPicPr>
        <p:blipFill>
          <a:blip r:embed="rId3"/>
          <a:srcRect/>
          <a:stretch>
            <a:fillRect/>
          </a:stretch>
        </p:blipFill>
        <p:spPr bwMode="auto">
          <a:xfrm>
            <a:off x="4648200" y="1143000"/>
            <a:ext cx="4267200" cy="5410200"/>
          </a:xfrm>
          <a:prstGeom prst="rect">
            <a:avLst/>
          </a:prstGeom>
          <a:ln>
            <a:noFill/>
          </a:ln>
          <a:effectLst>
            <a:softEdge rad="112500"/>
          </a:effectLst>
        </p:spPr>
      </p:pic>
      <p:sp>
        <p:nvSpPr>
          <p:cNvPr id="10" name="Rectangle 9"/>
          <p:cNvSpPr/>
          <p:nvPr/>
        </p:nvSpPr>
        <p:spPr>
          <a:xfrm>
            <a:off x="5181600" y="6096000"/>
            <a:ext cx="2956843" cy="707886"/>
          </a:xfrm>
          <a:prstGeom prst="rect">
            <a:avLst/>
          </a:prstGeom>
        </p:spPr>
        <p:txBody>
          <a:bodyPr wrap="square">
            <a:spAutoFit/>
          </a:bodyPr>
          <a:lstStyle/>
          <a:p>
            <a:pPr algn="just"/>
            <a:r>
              <a:rPr lang="en-US" sz="2000" dirty="0" smtClean="0">
                <a:solidFill>
                  <a:srgbClr val="C00000"/>
                </a:solidFill>
                <a:hlinkClick r:id="rId4"/>
              </a:rPr>
              <a:t>Source: market.edugorilla.com</a:t>
            </a:r>
            <a:endParaRPr lang="en-US" sz="2000" dirty="0">
              <a:solidFill>
                <a:srgbClr val="C00000"/>
              </a:solidFill>
            </a:endParaRP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1524000"/>
            <a:ext cx="8458200" cy="4876800"/>
          </a:xfrm>
        </p:spPr>
        <p:txBody>
          <a:bodyPr>
            <a:noAutofit/>
          </a:bodyPr>
          <a:lstStyle/>
          <a:p>
            <a:r>
              <a:rPr lang="en-US" sz="2800" dirty="0" smtClean="0">
                <a:latin typeface="Times New Roman" pitchFamily="18" charset="0"/>
                <a:cs typeface="Times New Roman" pitchFamily="18" charset="0"/>
              </a:rPr>
              <a:t>The earliest known temple was a small shrine made of unbaked bricks. </a:t>
            </a:r>
          </a:p>
          <a:p>
            <a:r>
              <a:rPr lang="en-US" sz="2800" dirty="0" smtClean="0">
                <a:latin typeface="Times New Roman" pitchFamily="18" charset="0"/>
                <a:cs typeface="Times New Roman" pitchFamily="18" charset="0"/>
              </a:rPr>
              <a:t>Temples were the residences of various gods: of the Moon God of Ur, or of </a:t>
            </a:r>
            <a:r>
              <a:rPr lang="en-US" sz="2800" dirty="0" err="1" smtClean="0">
                <a:latin typeface="Times New Roman" pitchFamily="18" charset="0"/>
                <a:cs typeface="Times New Roman" pitchFamily="18" charset="0"/>
              </a:rPr>
              <a:t>Inanna</a:t>
            </a:r>
            <a:r>
              <a:rPr lang="en-US" sz="2800" dirty="0" smtClean="0">
                <a:latin typeface="Times New Roman" pitchFamily="18" charset="0"/>
                <a:cs typeface="Times New Roman" pitchFamily="18" charset="0"/>
              </a:rPr>
              <a:t> the Goddess of Love and War. </a:t>
            </a:r>
          </a:p>
          <a:p>
            <a:r>
              <a:rPr lang="en-US" sz="2800" dirty="0" smtClean="0">
                <a:latin typeface="Times New Roman" pitchFamily="18" charset="0"/>
                <a:cs typeface="Times New Roman" pitchFamily="18" charset="0"/>
              </a:rPr>
              <a:t>Constructed in brick, temples became larger over time, with several rooms around open courtyards.</a:t>
            </a:r>
          </a:p>
          <a:p>
            <a:r>
              <a:rPr lang="en-US" sz="2800" dirty="0" smtClean="0">
                <a:latin typeface="Times New Roman" pitchFamily="18" charset="0"/>
                <a:cs typeface="Times New Roman" pitchFamily="18" charset="0"/>
              </a:rPr>
              <a:t>The god was the focus of worship: to him or her people brought grain, curd and fish (the floors of some early temples had thick layers of fish bones).</a:t>
            </a:r>
            <a:endParaRPr lang="en-US" sz="2800" dirty="0">
              <a:latin typeface="Times New Roman" pitchFamily="18" charset="0"/>
              <a:cs typeface="Times New Roman" pitchFamily="18" charset="0"/>
            </a:endParaRPr>
          </a:p>
        </p:txBody>
      </p:sp>
      <p:sp>
        <p:nvSpPr>
          <p:cNvPr id="3" name="Title 2"/>
          <p:cNvSpPr>
            <a:spLocks noGrp="1"/>
          </p:cNvSpPr>
          <p:nvPr>
            <p:ph type="title"/>
          </p:nvPr>
        </p:nvSpPr>
        <p:spPr/>
        <p:txBody>
          <a:bodyPr>
            <a:normAutofit fontScale="90000"/>
          </a:bodyPr>
          <a:lstStyle/>
          <a:p>
            <a:pPr algn="ctr"/>
            <a:r>
              <a:rPr smtClean="0">
                <a:solidFill>
                  <a:schemeClr val="tx1"/>
                </a:solidFill>
                <a:latin typeface="Times CG ATT" pitchFamily="18" charset="0"/>
              </a:rPr>
              <a:t>Urbanisation in Southern Mesopotamia:</a:t>
            </a:r>
            <a:br>
              <a:rPr smtClean="0">
                <a:solidFill>
                  <a:schemeClr val="tx1"/>
                </a:solidFill>
                <a:latin typeface="Times CG ATT" pitchFamily="18" charset="0"/>
              </a:rPr>
            </a:br>
            <a:r>
              <a:rPr smtClean="0">
                <a:solidFill>
                  <a:schemeClr val="tx1"/>
                </a:solidFill>
                <a:latin typeface="Times CG ATT" pitchFamily="18" charset="0"/>
              </a:rPr>
              <a:t>Temples and Kings</a:t>
            </a:r>
            <a:endParaRPr lang="en-US" dirty="0">
              <a:solidFill>
                <a:schemeClr val="tx1"/>
              </a:solidFill>
              <a:latin typeface="Times CG ATT" pitchFamily="18" charset="0"/>
            </a:endParaRP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304800" y="1066800"/>
            <a:ext cx="8382000" cy="5638800"/>
          </a:xfrm>
        </p:spPr>
        <p:txBody>
          <a:bodyPr>
            <a:noAutofit/>
          </a:bodyPr>
          <a:lstStyle/>
          <a:p>
            <a:pPr algn="just"/>
            <a:r>
              <a:rPr lang="en-US" sz="2800" dirty="0" smtClean="0">
                <a:latin typeface="Times New Roman" pitchFamily="18" charset="0"/>
                <a:cs typeface="Times New Roman" pitchFamily="18" charset="0"/>
              </a:rPr>
              <a:t>Those who lived on the upstream stretches of a channel could divert so much water into their fields that villages downstream were left without water. Or they could neglect to clean out the silt from their stretch of the channel, blocking the flow of water further down. So the early Mesopotamian countryside saw repeated conflict over land and water. </a:t>
            </a:r>
          </a:p>
          <a:p>
            <a:pPr algn="just"/>
            <a:r>
              <a:rPr lang="en-US" sz="2800" dirty="0" smtClean="0">
                <a:latin typeface="Times New Roman" pitchFamily="18" charset="0"/>
                <a:cs typeface="Times New Roman" pitchFamily="18" charset="0"/>
              </a:rPr>
              <a:t>When there was continuous warfare in a region, those chiefs who had been successful in war could oblige their followers by distributing the loot, and could take prisoners from the defeated groups to employ as their guards or servants.</a:t>
            </a:r>
            <a:endParaRPr lang="en-US" sz="2800" dirty="0">
              <a:latin typeface="Times New Roman" pitchFamily="18" charset="0"/>
              <a:cs typeface="Times New Roman" pitchFamily="18" charset="0"/>
            </a:endParaRPr>
          </a:p>
        </p:txBody>
      </p:sp>
      <p:sp>
        <p:nvSpPr>
          <p:cNvPr id="3" name="Title 2"/>
          <p:cNvSpPr>
            <a:spLocks noGrp="1"/>
          </p:cNvSpPr>
          <p:nvPr>
            <p:ph type="title"/>
          </p:nvPr>
        </p:nvSpPr>
        <p:spPr>
          <a:xfrm>
            <a:off x="457200" y="152400"/>
            <a:ext cx="8229600" cy="838200"/>
          </a:xfrm>
        </p:spPr>
        <p:txBody>
          <a:bodyPr/>
          <a:lstStyle/>
          <a:p>
            <a:pPr algn="ctr"/>
            <a:r>
              <a:rPr smtClean="0">
                <a:solidFill>
                  <a:schemeClr val="tx1"/>
                </a:solidFill>
                <a:latin typeface="Times CG ATT" pitchFamily="18" charset="0"/>
              </a:rPr>
              <a:t>Man-Made Problems</a:t>
            </a:r>
            <a:endParaRPr lang="en-US" dirty="0">
              <a:solidFill>
                <a:schemeClr val="tx1"/>
              </a:solidFill>
              <a:latin typeface="Times CG ATT" pitchFamily="18" charset="0"/>
            </a:endParaRP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52400"/>
            <a:ext cx="8229600" cy="685800"/>
          </a:xfrm>
        </p:spPr>
        <p:txBody>
          <a:bodyPr>
            <a:normAutofit/>
          </a:bodyPr>
          <a:lstStyle/>
          <a:p>
            <a:pPr algn="ctr"/>
            <a:r>
              <a:rPr sz="3800" smtClean="0">
                <a:solidFill>
                  <a:schemeClr val="tx1"/>
                </a:solidFill>
                <a:latin typeface="Times CG ATT" pitchFamily="18" charset="0"/>
              </a:rPr>
              <a:t>Uruk</a:t>
            </a:r>
            <a:r>
              <a:rPr sz="3800" smtClean="0">
                <a:solidFill>
                  <a:schemeClr val="tx1"/>
                </a:solidFill>
                <a:latin typeface="Times CG ATT" pitchFamily="18" charset="0"/>
              </a:rPr>
              <a:t> City</a:t>
            </a:r>
          </a:p>
        </p:txBody>
      </p:sp>
      <p:sp>
        <p:nvSpPr>
          <p:cNvPr id="3" name="Content Placeholder 2"/>
          <p:cNvSpPr>
            <a:spLocks noGrp="1"/>
          </p:cNvSpPr>
          <p:nvPr>
            <p:ph sz="half" idx="1"/>
          </p:nvPr>
        </p:nvSpPr>
        <p:spPr>
          <a:xfrm>
            <a:off x="457200" y="838200"/>
            <a:ext cx="4059936" cy="5257800"/>
          </a:xfrm>
        </p:spPr>
        <p:txBody>
          <a:bodyPr>
            <a:noAutofit/>
          </a:bodyPr>
          <a:lstStyle/>
          <a:p>
            <a:pPr algn="just"/>
            <a:r>
              <a:rPr lang="en-US" sz="2800" dirty="0" smtClean="0">
                <a:latin typeface="Times New Roman" pitchFamily="18" charset="0"/>
                <a:cs typeface="Times New Roman" pitchFamily="18" charset="0"/>
              </a:rPr>
              <a:t>Uruk, one of the earliest </a:t>
            </a:r>
            <a:r>
              <a:rPr lang="en-US" sz="2800" dirty="0" smtClean="0">
                <a:latin typeface="Times New Roman" pitchFamily="18" charset="0"/>
                <a:cs typeface="Times New Roman" pitchFamily="18" charset="0"/>
              </a:rPr>
              <a:t>temple towns. Archaeological </a:t>
            </a:r>
            <a:r>
              <a:rPr lang="en-US" sz="2800" dirty="0" smtClean="0">
                <a:latin typeface="Times New Roman" pitchFamily="18" charset="0"/>
                <a:cs typeface="Times New Roman" pitchFamily="18" charset="0"/>
              </a:rPr>
              <a:t>surveys </a:t>
            </a:r>
            <a:r>
              <a:rPr lang="en-US" sz="2800" dirty="0" smtClean="0">
                <a:latin typeface="Times New Roman" pitchFamily="18" charset="0"/>
                <a:cs typeface="Times New Roman" pitchFamily="18" charset="0"/>
              </a:rPr>
              <a:t>have shown </a:t>
            </a:r>
            <a:r>
              <a:rPr lang="en-US" sz="2800" dirty="0" smtClean="0">
                <a:latin typeface="Times New Roman" pitchFamily="18" charset="0"/>
                <a:cs typeface="Times New Roman" pitchFamily="18" charset="0"/>
              </a:rPr>
              <a:t>that around 3000 BCE, when Uruk grew to the </a:t>
            </a:r>
            <a:r>
              <a:rPr lang="en-US" sz="2800" dirty="0" smtClean="0">
                <a:latin typeface="Times New Roman" pitchFamily="18" charset="0"/>
                <a:cs typeface="Times New Roman" pitchFamily="18" charset="0"/>
              </a:rPr>
              <a:t>enormous extent </a:t>
            </a:r>
            <a:r>
              <a:rPr lang="en-US" sz="2800" dirty="0" smtClean="0">
                <a:latin typeface="Times New Roman" pitchFamily="18" charset="0"/>
                <a:cs typeface="Times New Roman" pitchFamily="18" charset="0"/>
              </a:rPr>
              <a:t>of 250 hectares – twice as large as </a:t>
            </a:r>
            <a:r>
              <a:rPr lang="en-US" sz="2800" dirty="0" smtClean="0">
                <a:latin typeface="Times New Roman" pitchFamily="18" charset="0"/>
                <a:cs typeface="Times New Roman" pitchFamily="18" charset="0"/>
              </a:rPr>
              <a:t>Mohenjo-Daro </a:t>
            </a:r>
            <a:r>
              <a:rPr lang="en-US" sz="2800" dirty="0" smtClean="0">
                <a:latin typeface="Times New Roman" pitchFamily="18" charset="0"/>
                <a:cs typeface="Times New Roman" pitchFamily="18" charset="0"/>
              </a:rPr>
              <a:t>would be </a:t>
            </a:r>
            <a:r>
              <a:rPr lang="en-US" sz="2800" dirty="0" smtClean="0">
                <a:latin typeface="Times New Roman" pitchFamily="18" charset="0"/>
                <a:cs typeface="Times New Roman" pitchFamily="18" charset="0"/>
              </a:rPr>
              <a:t>in later centuries – dozens of small villages were deserted.</a:t>
            </a:r>
            <a:endParaRPr lang="en-US" sz="2800" dirty="0">
              <a:latin typeface="Times New Roman" pitchFamily="18" charset="0"/>
              <a:cs typeface="Times New Roman" pitchFamily="18" charset="0"/>
            </a:endParaRPr>
          </a:p>
        </p:txBody>
      </p:sp>
      <p:pic>
        <p:nvPicPr>
          <p:cNvPr id="16386" name="Picture 2" descr="C:\Users\HCL\Desktop\images.jpg"/>
          <p:cNvPicPr>
            <a:picLocks noGrp="1" noChangeAspect="1" noChangeArrowheads="1"/>
          </p:cNvPicPr>
          <p:nvPr>
            <p:ph sz="half" idx="2"/>
          </p:nvPr>
        </p:nvPicPr>
        <p:blipFill>
          <a:blip r:embed="rId2"/>
          <a:srcRect/>
          <a:stretch>
            <a:fillRect/>
          </a:stretch>
        </p:blipFill>
        <p:spPr bwMode="auto">
          <a:xfrm>
            <a:off x="4648200" y="914400"/>
            <a:ext cx="4267200" cy="5562600"/>
          </a:xfrm>
          <a:prstGeom prst="rect">
            <a:avLst/>
          </a:prstGeom>
        </p:spPr>
        <p:style>
          <a:lnRef idx="2">
            <a:schemeClr val="accent3">
              <a:shade val="50000"/>
            </a:schemeClr>
          </a:lnRef>
          <a:fillRef idx="1">
            <a:schemeClr val="accent3"/>
          </a:fillRef>
          <a:effectRef idx="0">
            <a:schemeClr val="accent3"/>
          </a:effectRef>
          <a:fontRef idx="minor">
            <a:schemeClr val="lt1"/>
          </a:fontRef>
        </p:style>
      </p:pic>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52400"/>
            <a:ext cx="8229600" cy="685800"/>
          </a:xfrm>
        </p:spPr>
        <p:txBody>
          <a:bodyPr>
            <a:normAutofit/>
          </a:bodyPr>
          <a:lstStyle/>
          <a:p>
            <a:pPr algn="ctr"/>
            <a:r>
              <a:rPr sz="3800" smtClean="0">
                <a:solidFill>
                  <a:schemeClr val="tx1"/>
                </a:solidFill>
                <a:latin typeface="Times CG ATT" pitchFamily="18" charset="0"/>
              </a:rPr>
              <a:t>Ur an Earliest City</a:t>
            </a:r>
          </a:p>
        </p:txBody>
      </p:sp>
      <p:sp>
        <p:nvSpPr>
          <p:cNvPr id="3" name="Content Placeholder 2"/>
          <p:cNvSpPr>
            <a:spLocks noGrp="1"/>
          </p:cNvSpPr>
          <p:nvPr>
            <p:ph sz="half" idx="1"/>
          </p:nvPr>
        </p:nvSpPr>
        <p:spPr>
          <a:xfrm>
            <a:off x="457200" y="914400"/>
            <a:ext cx="4648200" cy="5715000"/>
          </a:xfrm>
        </p:spPr>
        <p:txBody>
          <a:bodyPr>
            <a:noAutofit/>
          </a:bodyPr>
          <a:lstStyle/>
          <a:p>
            <a:r>
              <a:rPr lang="en-US" sz="2400" dirty="0" smtClean="0">
                <a:latin typeface="Times New Roman" pitchFamily="18" charset="0"/>
                <a:cs typeface="Times New Roman" pitchFamily="18" charset="0"/>
              </a:rPr>
              <a:t>Ur was a town whose ordinary houses were systematically </a:t>
            </a:r>
            <a:r>
              <a:rPr lang="en-US" sz="2400" dirty="0" smtClean="0">
                <a:latin typeface="Times New Roman" pitchFamily="18" charset="0"/>
                <a:cs typeface="Times New Roman" pitchFamily="18" charset="0"/>
              </a:rPr>
              <a:t>excavated in </a:t>
            </a:r>
            <a:r>
              <a:rPr lang="en-US" sz="2400" dirty="0" smtClean="0">
                <a:latin typeface="Times New Roman" pitchFamily="18" charset="0"/>
                <a:cs typeface="Times New Roman" pitchFamily="18" charset="0"/>
              </a:rPr>
              <a:t>the 1930s. </a:t>
            </a:r>
            <a:endParaRPr lang="en-US" sz="2400" dirty="0" smtClean="0">
              <a:latin typeface="Times New Roman" pitchFamily="18" charset="0"/>
              <a:cs typeface="Times New Roman" pitchFamily="18" charset="0"/>
            </a:endParaRPr>
          </a:p>
          <a:p>
            <a:r>
              <a:rPr lang="en-US" sz="2400" dirty="0" smtClean="0">
                <a:latin typeface="Times New Roman" pitchFamily="18" charset="0"/>
                <a:cs typeface="Times New Roman" pitchFamily="18" charset="0"/>
              </a:rPr>
              <a:t>Narrow </a:t>
            </a:r>
            <a:r>
              <a:rPr lang="en-US" sz="2400" dirty="0" smtClean="0">
                <a:latin typeface="Times New Roman" pitchFamily="18" charset="0"/>
                <a:cs typeface="Times New Roman" pitchFamily="18" charset="0"/>
              </a:rPr>
              <a:t>winding streets indicate that wheeled </a:t>
            </a:r>
            <a:r>
              <a:rPr lang="en-US" sz="2400" dirty="0" smtClean="0">
                <a:latin typeface="Times New Roman" pitchFamily="18" charset="0"/>
                <a:cs typeface="Times New Roman" pitchFamily="18" charset="0"/>
              </a:rPr>
              <a:t>carts could </a:t>
            </a:r>
            <a:r>
              <a:rPr lang="en-US" sz="2400" dirty="0" smtClean="0">
                <a:latin typeface="Times New Roman" pitchFamily="18" charset="0"/>
                <a:cs typeface="Times New Roman" pitchFamily="18" charset="0"/>
              </a:rPr>
              <a:t>not have reached many of the houses. </a:t>
            </a:r>
            <a:endParaRPr lang="en-US" sz="2400" dirty="0" smtClean="0">
              <a:latin typeface="Times New Roman" pitchFamily="18" charset="0"/>
              <a:cs typeface="Times New Roman" pitchFamily="18" charset="0"/>
            </a:endParaRPr>
          </a:p>
          <a:p>
            <a:r>
              <a:rPr lang="en-US" sz="2400" dirty="0" smtClean="0">
                <a:latin typeface="Times New Roman" pitchFamily="18" charset="0"/>
                <a:cs typeface="Times New Roman" pitchFamily="18" charset="0"/>
              </a:rPr>
              <a:t>Sacks </a:t>
            </a:r>
            <a:r>
              <a:rPr lang="en-US" sz="2400" dirty="0" smtClean="0">
                <a:latin typeface="Times New Roman" pitchFamily="18" charset="0"/>
                <a:cs typeface="Times New Roman" pitchFamily="18" charset="0"/>
              </a:rPr>
              <a:t>of grain </a:t>
            </a:r>
            <a:r>
              <a:rPr lang="en-US" sz="2400" dirty="0" smtClean="0">
                <a:latin typeface="Times New Roman" pitchFamily="18" charset="0"/>
                <a:cs typeface="Times New Roman" pitchFamily="18" charset="0"/>
              </a:rPr>
              <a:t>and firewood </a:t>
            </a:r>
            <a:r>
              <a:rPr lang="en-US" sz="2400" dirty="0" smtClean="0">
                <a:latin typeface="Times New Roman" pitchFamily="18" charset="0"/>
                <a:cs typeface="Times New Roman" pitchFamily="18" charset="0"/>
              </a:rPr>
              <a:t>would have arrived on donkey-back. </a:t>
            </a:r>
            <a:endParaRPr lang="en-US" sz="2400" dirty="0" smtClean="0">
              <a:latin typeface="Times New Roman" pitchFamily="18" charset="0"/>
              <a:cs typeface="Times New Roman" pitchFamily="18" charset="0"/>
            </a:endParaRPr>
          </a:p>
          <a:p>
            <a:r>
              <a:rPr lang="en-US" sz="2400" dirty="0" smtClean="0">
                <a:latin typeface="Times New Roman" pitchFamily="18" charset="0"/>
                <a:cs typeface="Times New Roman" pitchFamily="18" charset="0"/>
              </a:rPr>
              <a:t>Narrow winding streets </a:t>
            </a:r>
            <a:r>
              <a:rPr lang="en-US" sz="2400" dirty="0" smtClean="0">
                <a:latin typeface="Times New Roman" pitchFamily="18" charset="0"/>
                <a:cs typeface="Times New Roman" pitchFamily="18" charset="0"/>
              </a:rPr>
              <a:t>and the irregular shapes of house plots also indicate </a:t>
            </a:r>
            <a:r>
              <a:rPr lang="en-US" sz="2400" dirty="0" smtClean="0">
                <a:latin typeface="Times New Roman" pitchFamily="18" charset="0"/>
                <a:cs typeface="Times New Roman" pitchFamily="18" charset="0"/>
              </a:rPr>
              <a:t>an absence </a:t>
            </a:r>
            <a:r>
              <a:rPr lang="en-US" sz="2400" dirty="0" smtClean="0">
                <a:latin typeface="Times New Roman" pitchFamily="18" charset="0"/>
                <a:cs typeface="Times New Roman" pitchFamily="18" charset="0"/>
              </a:rPr>
              <a:t>of town </a:t>
            </a:r>
            <a:r>
              <a:rPr lang="en-US" sz="2400" dirty="0" smtClean="0">
                <a:latin typeface="Times New Roman" pitchFamily="18" charset="0"/>
                <a:cs typeface="Times New Roman" pitchFamily="18" charset="0"/>
              </a:rPr>
              <a:t>planning.</a:t>
            </a:r>
          </a:p>
        </p:txBody>
      </p:sp>
      <p:pic>
        <p:nvPicPr>
          <p:cNvPr id="17411" name="Picture 3" descr="C:\Users\HCL\Desktop\51slmDP9cvL._SX331_BO1,204,203,200_.jpg"/>
          <p:cNvPicPr>
            <a:picLocks noGrp="1" noChangeAspect="1" noChangeArrowheads="1"/>
          </p:cNvPicPr>
          <p:nvPr>
            <p:ph sz="half" idx="2"/>
          </p:nvPr>
        </p:nvPicPr>
        <p:blipFill>
          <a:blip r:embed="rId2"/>
          <a:srcRect/>
          <a:stretch>
            <a:fillRect/>
          </a:stretch>
        </p:blipFill>
        <p:spPr bwMode="auto">
          <a:xfrm>
            <a:off x="4985950" y="990600"/>
            <a:ext cx="3929449" cy="5486400"/>
          </a:xfrm>
          <a:prstGeom prst="round2DiagRect">
            <a:avLst>
              <a:gd name="adj1" fmla="val 16667"/>
              <a:gd name="adj2" fmla="val 0"/>
            </a:avLst>
          </a:prstGeom>
          <a:ln w="88900" cap="sq">
            <a:solidFill>
              <a:srgbClr val="FFFF00"/>
            </a:solidFill>
            <a:miter lim="800000"/>
          </a:ln>
          <a:effectLst>
            <a:outerShdw blurRad="254000" algn="tl" rotWithShape="0">
              <a:srgbClr val="000000">
                <a:alpha val="43000"/>
              </a:srgbClr>
            </a:outerShdw>
          </a:effectLst>
        </p:spPr>
      </p:pic>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457200" y="381000"/>
            <a:ext cx="4648200" cy="6096000"/>
          </a:xfrm>
        </p:spPr>
        <p:txBody>
          <a:bodyPr>
            <a:normAutofit fontScale="92500" lnSpcReduction="20000"/>
          </a:bodyPr>
          <a:lstStyle/>
          <a:p>
            <a:pPr algn="just"/>
            <a:r>
              <a:rPr lang="en-US" sz="3000" dirty="0" smtClean="0">
                <a:latin typeface="Times New Roman" pitchFamily="18" charset="0"/>
                <a:cs typeface="Times New Roman" pitchFamily="18" charset="0"/>
              </a:rPr>
              <a:t>There were no street drains of the kind we find in contemporary </a:t>
            </a:r>
            <a:r>
              <a:rPr lang="en-US" sz="3000" dirty="0" err="1" smtClean="0">
                <a:latin typeface="Times New Roman" pitchFamily="18" charset="0"/>
                <a:cs typeface="Times New Roman" pitchFamily="18" charset="0"/>
              </a:rPr>
              <a:t>Mohenjo-daro</a:t>
            </a:r>
            <a:r>
              <a:rPr lang="en-US" sz="3000" dirty="0" smtClean="0">
                <a:latin typeface="Times New Roman" pitchFamily="18" charset="0"/>
                <a:cs typeface="Times New Roman" pitchFamily="18" charset="0"/>
              </a:rPr>
              <a:t>. Drains and clay pipes were instead found in the inner courtyards of the Ur houses and it is thought that house roofs sloped inwards and rainwater was </a:t>
            </a:r>
            <a:r>
              <a:rPr lang="en-US" sz="3000" dirty="0" smtClean="0">
                <a:latin typeface="Times New Roman" pitchFamily="18" charset="0"/>
                <a:cs typeface="Times New Roman" pitchFamily="18" charset="0"/>
              </a:rPr>
              <a:t>channeled </a:t>
            </a:r>
            <a:r>
              <a:rPr lang="en-US" sz="3000" dirty="0" smtClean="0">
                <a:latin typeface="Times New Roman" pitchFamily="18" charset="0"/>
                <a:cs typeface="Times New Roman" pitchFamily="18" charset="0"/>
              </a:rPr>
              <a:t>via the drainpipes into </a:t>
            </a:r>
            <a:r>
              <a:rPr lang="en-US" sz="3000" dirty="0" smtClean="0">
                <a:latin typeface="Times New Roman" pitchFamily="18" charset="0"/>
                <a:cs typeface="Times New Roman" pitchFamily="18" charset="0"/>
              </a:rPr>
              <a:t>sumps</a:t>
            </a:r>
            <a:r>
              <a:rPr lang="en-US" sz="3000" i="1" dirty="0" smtClean="0">
                <a:latin typeface="Times New Roman" pitchFamily="18" charset="0"/>
                <a:cs typeface="Times New Roman" pitchFamily="18" charset="0"/>
              </a:rPr>
              <a:t> </a:t>
            </a:r>
            <a:r>
              <a:rPr lang="en-US" sz="3000" dirty="0" smtClean="0">
                <a:latin typeface="Times New Roman" pitchFamily="18" charset="0"/>
                <a:cs typeface="Times New Roman" pitchFamily="18" charset="0"/>
              </a:rPr>
              <a:t>in the inner courtyards.</a:t>
            </a:r>
          </a:p>
          <a:p>
            <a:pPr algn="just"/>
            <a:r>
              <a:rPr lang="en-US" sz="3000" dirty="0" smtClean="0">
                <a:latin typeface="Times New Roman" pitchFamily="18" charset="0"/>
                <a:cs typeface="Times New Roman" pitchFamily="18" charset="0"/>
              </a:rPr>
              <a:t>This would have been a way of preventing the unpaved streets from becoming excessively slushy  after a downpour.</a:t>
            </a:r>
          </a:p>
          <a:p>
            <a:endParaRPr lang="en-US" dirty="0"/>
          </a:p>
        </p:txBody>
      </p:sp>
      <p:pic>
        <p:nvPicPr>
          <p:cNvPr id="18434" name="Picture 2" descr="C:\Users\HCL\Desktop\index.jpg"/>
          <p:cNvPicPr>
            <a:picLocks noGrp="1" noChangeAspect="1" noChangeArrowheads="1"/>
          </p:cNvPicPr>
          <p:nvPr>
            <p:ph sz="half" idx="2"/>
          </p:nvPr>
        </p:nvPicPr>
        <p:blipFill>
          <a:blip r:embed="rId2"/>
          <a:srcRect/>
          <a:stretch>
            <a:fillRect/>
          </a:stretch>
        </p:blipFill>
        <p:spPr bwMode="auto">
          <a:xfrm>
            <a:off x="5334000" y="304800"/>
            <a:ext cx="3429000" cy="5943599"/>
          </a:xfrm>
          <a:prstGeom prst="rect">
            <a:avLst/>
          </a:prstGeom>
          <a:ln w="88900" cap="sq" cmpd="thickThin">
            <a:solidFill>
              <a:srgbClr val="00B050"/>
            </a:solidFill>
            <a:prstDash val="solid"/>
            <a:miter lim="800000"/>
          </a:ln>
          <a:effectLst>
            <a:innerShdw blurRad="76200">
              <a:srgbClr val="000000"/>
            </a:innerShdw>
          </a:effectLst>
        </p:spPr>
      </p:pic>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sz="quarter" idx="1"/>
          </p:nvPr>
        </p:nvSpPr>
        <p:spPr/>
        <p:txBody>
          <a:bodyPr>
            <a:normAutofit fontScale="92500" lnSpcReduction="10000"/>
          </a:bodyPr>
          <a:lstStyle/>
          <a:p>
            <a:pPr algn="just"/>
            <a:r>
              <a:rPr lang="en-US" sz="2800" dirty="0" smtClean="0">
                <a:latin typeface="Times New Roman" pitchFamily="18" charset="0"/>
                <a:cs typeface="Times New Roman" pitchFamily="18" charset="0"/>
              </a:rPr>
              <a:t>There was a town cemetery </a:t>
            </a:r>
            <a:r>
              <a:rPr lang="en-US" sz="2800" dirty="0" smtClean="0">
                <a:latin typeface="Times New Roman" pitchFamily="18" charset="0"/>
                <a:cs typeface="Times New Roman" pitchFamily="18" charset="0"/>
              </a:rPr>
              <a:t>at Ur </a:t>
            </a:r>
            <a:r>
              <a:rPr lang="en-US" sz="2800" dirty="0" smtClean="0">
                <a:latin typeface="Times New Roman" pitchFamily="18" charset="0"/>
                <a:cs typeface="Times New Roman" pitchFamily="18" charset="0"/>
              </a:rPr>
              <a:t>in which the graves of </a:t>
            </a:r>
            <a:r>
              <a:rPr lang="en-US" sz="2800" dirty="0" smtClean="0">
                <a:latin typeface="Times New Roman" pitchFamily="18" charset="0"/>
                <a:cs typeface="Times New Roman" pitchFamily="18" charset="0"/>
              </a:rPr>
              <a:t>royalty and </a:t>
            </a:r>
            <a:r>
              <a:rPr lang="en-US" sz="2800" dirty="0" smtClean="0">
                <a:latin typeface="Times New Roman" pitchFamily="18" charset="0"/>
                <a:cs typeface="Times New Roman" pitchFamily="18" charset="0"/>
              </a:rPr>
              <a:t>commoners have </a:t>
            </a:r>
            <a:r>
              <a:rPr lang="en-US" sz="2800" dirty="0" smtClean="0">
                <a:latin typeface="Times New Roman" pitchFamily="18" charset="0"/>
                <a:cs typeface="Times New Roman" pitchFamily="18" charset="0"/>
              </a:rPr>
              <a:t>been found</a:t>
            </a:r>
            <a:r>
              <a:rPr lang="en-US" sz="2800" dirty="0" smtClean="0">
                <a:latin typeface="Times New Roman" pitchFamily="18" charset="0"/>
                <a:cs typeface="Times New Roman" pitchFamily="18" charset="0"/>
              </a:rPr>
              <a:t>, but a few individuals </a:t>
            </a:r>
            <a:r>
              <a:rPr lang="en-US" sz="2800" dirty="0" smtClean="0">
                <a:latin typeface="Times New Roman" pitchFamily="18" charset="0"/>
                <a:cs typeface="Times New Roman" pitchFamily="18" charset="0"/>
              </a:rPr>
              <a:t>were found </a:t>
            </a:r>
            <a:r>
              <a:rPr lang="en-US" sz="2800" dirty="0" smtClean="0">
                <a:latin typeface="Times New Roman" pitchFamily="18" charset="0"/>
                <a:cs typeface="Times New Roman" pitchFamily="18" charset="0"/>
              </a:rPr>
              <a:t>buried under the floors </a:t>
            </a:r>
            <a:r>
              <a:rPr lang="en-US" sz="2800" dirty="0" smtClean="0">
                <a:latin typeface="Times New Roman" pitchFamily="18" charset="0"/>
                <a:cs typeface="Times New Roman" pitchFamily="18" charset="0"/>
              </a:rPr>
              <a:t>of  ordinary houses. A </a:t>
            </a:r>
            <a:r>
              <a:rPr lang="en-US" sz="2800" dirty="0" smtClean="0">
                <a:latin typeface="Times New Roman" pitchFamily="18" charset="0"/>
                <a:cs typeface="Times New Roman" pitchFamily="18" charset="0"/>
              </a:rPr>
              <a:t>sump is a </a:t>
            </a:r>
            <a:r>
              <a:rPr lang="en-US" sz="2800" dirty="0" smtClean="0">
                <a:latin typeface="Times New Roman" pitchFamily="18" charset="0"/>
                <a:cs typeface="Times New Roman" pitchFamily="18" charset="0"/>
              </a:rPr>
              <a:t>covered basin </a:t>
            </a:r>
            <a:r>
              <a:rPr lang="en-US" sz="2800" dirty="0" smtClean="0">
                <a:latin typeface="Times New Roman" pitchFamily="18" charset="0"/>
                <a:cs typeface="Times New Roman" pitchFamily="18" charset="0"/>
              </a:rPr>
              <a:t>in the </a:t>
            </a:r>
            <a:r>
              <a:rPr lang="en-US" sz="2800" dirty="0" smtClean="0">
                <a:latin typeface="Times New Roman" pitchFamily="18" charset="0"/>
                <a:cs typeface="Times New Roman" pitchFamily="18" charset="0"/>
              </a:rPr>
              <a:t>ground into </a:t>
            </a:r>
            <a:r>
              <a:rPr lang="en-US" sz="2800" dirty="0" smtClean="0">
                <a:latin typeface="Times New Roman" pitchFamily="18" charset="0"/>
                <a:cs typeface="Times New Roman" pitchFamily="18" charset="0"/>
              </a:rPr>
              <a:t>which </a:t>
            </a:r>
            <a:r>
              <a:rPr lang="en-US" sz="2800" dirty="0" smtClean="0">
                <a:latin typeface="Times New Roman" pitchFamily="18" charset="0"/>
                <a:cs typeface="Times New Roman" pitchFamily="18" charset="0"/>
              </a:rPr>
              <a:t>water  and </a:t>
            </a:r>
            <a:r>
              <a:rPr lang="en-US" sz="2800" dirty="0" smtClean="0">
                <a:latin typeface="Times New Roman" pitchFamily="18" charset="0"/>
                <a:cs typeface="Times New Roman" pitchFamily="18" charset="0"/>
              </a:rPr>
              <a:t>sewage </a:t>
            </a:r>
            <a:r>
              <a:rPr lang="en-US" sz="2800" dirty="0" smtClean="0">
                <a:latin typeface="Times New Roman" pitchFamily="18" charset="0"/>
                <a:cs typeface="Times New Roman" pitchFamily="18" charset="0"/>
              </a:rPr>
              <a:t>flow. </a:t>
            </a:r>
          </a:p>
          <a:p>
            <a:r>
              <a:rPr lang="en-US" sz="2800" dirty="0" smtClean="0">
                <a:latin typeface="Times New Roman" pitchFamily="18" charset="0"/>
                <a:cs typeface="Times New Roman" pitchFamily="18" charset="0"/>
              </a:rPr>
              <a:t>Light came into the </a:t>
            </a:r>
            <a:r>
              <a:rPr lang="en-US" sz="2800" dirty="0" smtClean="0">
                <a:latin typeface="Times New Roman" pitchFamily="18" charset="0"/>
                <a:cs typeface="Times New Roman" pitchFamily="18" charset="0"/>
              </a:rPr>
              <a:t>rooms not from windows </a:t>
            </a:r>
            <a:r>
              <a:rPr lang="en-US" sz="2800" dirty="0" smtClean="0">
                <a:latin typeface="Times New Roman" pitchFamily="18" charset="0"/>
                <a:cs typeface="Times New Roman" pitchFamily="18" charset="0"/>
              </a:rPr>
              <a:t>but </a:t>
            </a:r>
            <a:r>
              <a:rPr lang="en-US" sz="2800" dirty="0" smtClean="0">
                <a:latin typeface="Times New Roman" pitchFamily="18" charset="0"/>
                <a:cs typeface="Times New Roman" pitchFamily="18" charset="0"/>
              </a:rPr>
              <a:t>from doorways </a:t>
            </a:r>
            <a:r>
              <a:rPr lang="en-US" sz="2800" dirty="0" smtClean="0">
                <a:latin typeface="Times New Roman" pitchFamily="18" charset="0"/>
                <a:cs typeface="Times New Roman" pitchFamily="18" charset="0"/>
              </a:rPr>
              <a:t>opening into </a:t>
            </a:r>
            <a:r>
              <a:rPr lang="en-US" sz="2800" dirty="0" smtClean="0">
                <a:latin typeface="Times New Roman" pitchFamily="18" charset="0"/>
                <a:cs typeface="Times New Roman" pitchFamily="18" charset="0"/>
              </a:rPr>
              <a:t>the courtyards</a:t>
            </a:r>
            <a:r>
              <a:rPr lang="en-US" sz="2800" dirty="0" smtClean="0">
                <a:latin typeface="Times New Roman" pitchFamily="18" charset="0"/>
                <a:cs typeface="Times New Roman" pitchFamily="18" charset="0"/>
              </a:rPr>
              <a:t>: this would also </a:t>
            </a:r>
            <a:r>
              <a:rPr lang="en-US" sz="2800" dirty="0" smtClean="0">
                <a:latin typeface="Times New Roman" pitchFamily="18" charset="0"/>
                <a:cs typeface="Times New Roman" pitchFamily="18" charset="0"/>
              </a:rPr>
              <a:t>have given </a:t>
            </a:r>
            <a:r>
              <a:rPr lang="en-US" sz="2800" dirty="0" smtClean="0">
                <a:latin typeface="Times New Roman" pitchFamily="18" charset="0"/>
                <a:cs typeface="Times New Roman" pitchFamily="18" charset="0"/>
              </a:rPr>
              <a:t>families their privacy. </a:t>
            </a:r>
            <a:r>
              <a:rPr lang="en-US" sz="2800" dirty="0" smtClean="0">
                <a:latin typeface="Times New Roman" pitchFamily="18" charset="0"/>
                <a:cs typeface="Times New Roman" pitchFamily="18" charset="0"/>
              </a:rPr>
              <a:t>There were </a:t>
            </a:r>
            <a:r>
              <a:rPr lang="en-US" sz="2800" dirty="0" smtClean="0">
                <a:latin typeface="Times New Roman" pitchFamily="18" charset="0"/>
                <a:cs typeface="Times New Roman" pitchFamily="18" charset="0"/>
              </a:rPr>
              <a:t>superstitions about </a:t>
            </a:r>
            <a:r>
              <a:rPr lang="en-US" sz="2800" dirty="0" smtClean="0">
                <a:latin typeface="Times New Roman" pitchFamily="18" charset="0"/>
                <a:cs typeface="Times New Roman" pitchFamily="18" charset="0"/>
              </a:rPr>
              <a:t>houses, recorded </a:t>
            </a:r>
            <a:r>
              <a:rPr lang="en-US" sz="2800" dirty="0" smtClean="0">
                <a:latin typeface="Times New Roman" pitchFamily="18" charset="0"/>
                <a:cs typeface="Times New Roman" pitchFamily="18" charset="0"/>
              </a:rPr>
              <a:t>in omen tablets at </a:t>
            </a:r>
            <a:r>
              <a:rPr lang="en-US" sz="2800" dirty="0" smtClean="0">
                <a:latin typeface="Times New Roman" pitchFamily="18" charset="0"/>
                <a:cs typeface="Times New Roman" pitchFamily="18" charset="0"/>
              </a:rPr>
              <a:t>Ur.</a:t>
            </a:r>
            <a:r>
              <a:rPr lang="en-US" sz="2800" dirty="0" smtClean="0">
                <a:hlinkClick r:id="rId2"/>
              </a:rPr>
              <a:t> </a:t>
            </a:r>
            <a:endParaRPr lang="en-US" sz="2800" dirty="0" smtClean="0">
              <a:hlinkClick r:id="rId2"/>
            </a:endParaRPr>
          </a:p>
          <a:p>
            <a:r>
              <a:rPr lang="en-US" sz="2800" dirty="0" smtClean="0">
                <a:hlinkClick r:id="rId2"/>
              </a:rPr>
              <a:t>Source: Royal </a:t>
            </a:r>
            <a:r>
              <a:rPr lang="en-US" sz="2800" dirty="0" smtClean="0">
                <a:hlinkClick r:id="rId2"/>
              </a:rPr>
              <a:t>Cemetery at Ur - </a:t>
            </a:r>
            <a:r>
              <a:rPr lang="en-US" sz="2800" dirty="0" smtClean="0">
                <a:hlinkClick r:id="rId2"/>
              </a:rPr>
              <a:t>Wikipediaen.wikipedia.org</a:t>
            </a:r>
            <a:endParaRPr lang="en-US" sz="2800" dirty="0" smtClean="0">
              <a:hlinkClick r:id="rId2"/>
            </a:endParaRPr>
          </a:p>
          <a:p>
            <a:pPr algn="just"/>
            <a:endParaRPr lang="sv-SE" sz="2800" i="1" dirty="0" smtClean="0">
              <a:latin typeface="Times New Roman" pitchFamily="18" charset="0"/>
              <a:cs typeface="Times New Roman" pitchFamily="18" charset="0"/>
            </a:endParaRPr>
          </a:p>
          <a:p>
            <a:pPr algn="just"/>
            <a:endParaRPr lang="en-US" sz="2800" dirty="0">
              <a:latin typeface="Times New Roman" pitchFamily="18" charset="0"/>
              <a:cs typeface="Times New Roman" pitchFamily="18" charset="0"/>
            </a:endParaRPr>
          </a:p>
        </p:txBody>
      </p:sp>
      <p:pic>
        <p:nvPicPr>
          <p:cNvPr id="19458" name="Picture 2"/>
          <p:cNvPicPr>
            <a:picLocks noChangeAspect="1" noChangeArrowheads="1"/>
          </p:cNvPicPr>
          <p:nvPr/>
        </p:nvPicPr>
        <p:blipFill>
          <a:blip r:embed="rId3"/>
          <a:srcRect/>
          <a:stretch>
            <a:fillRect/>
          </a:stretch>
        </p:blipFill>
        <p:spPr bwMode="auto">
          <a:xfrm>
            <a:off x="6781800" y="609600"/>
            <a:ext cx="2095500" cy="5105400"/>
          </a:xfrm>
          <a:prstGeom prst="rect">
            <a:avLst/>
          </a:prstGeom>
          <a:noFill/>
          <a:ln w="9525">
            <a:noFill/>
            <a:miter lim="800000"/>
            <a:headEnd/>
            <a:tailEnd/>
          </a:ln>
          <a:effectLst/>
        </p:spPr>
      </p:pic>
      <p:cxnSp>
        <p:nvCxnSpPr>
          <p:cNvPr id="7" name="Elbow Connector 6"/>
          <p:cNvCxnSpPr/>
          <p:nvPr/>
        </p:nvCxnSpPr>
        <p:spPr>
          <a:xfrm flipV="1">
            <a:off x="5105400" y="4724400"/>
            <a:ext cx="1524000" cy="990600"/>
          </a:xfrm>
          <a:prstGeom prst="bentConnector3">
            <a:avLst>
              <a:gd name="adj1" fmla="val 50000"/>
            </a:avLst>
          </a:prstGeom>
          <a:ln>
            <a:tailEnd type="arrow"/>
          </a:ln>
        </p:spPr>
        <p:style>
          <a:lnRef idx="3">
            <a:schemeClr val="accent2"/>
          </a:lnRef>
          <a:fillRef idx="0">
            <a:schemeClr val="accent2"/>
          </a:fillRef>
          <a:effectRef idx="2">
            <a:schemeClr val="accent2"/>
          </a:effectRef>
          <a:fontRef idx="minor">
            <a:schemeClr val="tx1"/>
          </a:fontRef>
        </p:style>
      </p:cxn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sz="3800" smtClean="0">
                <a:solidFill>
                  <a:schemeClr val="tx1"/>
                </a:solidFill>
                <a:latin typeface="Times CG ATT" pitchFamily="18" charset="0"/>
              </a:rPr>
              <a:t>The Seal – An Urban Artefact</a:t>
            </a:r>
            <a:endParaRPr sz="3800" smtClean="0">
              <a:solidFill>
                <a:schemeClr val="tx1"/>
              </a:solidFill>
              <a:latin typeface="Times CG ATT" pitchFamily="18" charset="0"/>
            </a:endParaRPr>
          </a:p>
        </p:txBody>
      </p:sp>
      <p:sp>
        <p:nvSpPr>
          <p:cNvPr id="3" name="Content Placeholder 2"/>
          <p:cNvSpPr>
            <a:spLocks noGrp="1"/>
          </p:cNvSpPr>
          <p:nvPr>
            <p:ph sz="half" idx="1"/>
          </p:nvPr>
        </p:nvSpPr>
        <p:spPr>
          <a:xfrm>
            <a:off x="457200" y="1524000"/>
            <a:ext cx="8382000" cy="4572000"/>
          </a:xfrm>
        </p:spPr>
        <p:txBody>
          <a:bodyPr>
            <a:noAutofit/>
          </a:bodyPr>
          <a:lstStyle/>
          <a:p>
            <a:pPr algn="just"/>
            <a:r>
              <a:rPr lang="en-US" sz="2800" dirty="0" smtClean="0">
                <a:latin typeface="Times New Roman" pitchFamily="18" charset="0"/>
                <a:cs typeface="Times New Roman" pitchFamily="18" charset="0"/>
              </a:rPr>
              <a:t>In Mesopotamia until </a:t>
            </a:r>
            <a:r>
              <a:rPr lang="en-US" sz="2800" dirty="0" smtClean="0">
                <a:latin typeface="Times New Roman" pitchFamily="18" charset="0"/>
                <a:cs typeface="Times New Roman" pitchFamily="18" charset="0"/>
              </a:rPr>
              <a:t>the end </a:t>
            </a:r>
            <a:r>
              <a:rPr lang="en-US" sz="2800" dirty="0" smtClean="0">
                <a:latin typeface="Times New Roman" pitchFamily="18" charset="0"/>
                <a:cs typeface="Times New Roman" pitchFamily="18" charset="0"/>
              </a:rPr>
              <a:t>of the first millennium BCE, cylindrical stone seals, pierced </a:t>
            </a:r>
            <a:r>
              <a:rPr lang="en-US" sz="2800" dirty="0" smtClean="0">
                <a:latin typeface="Times New Roman" pitchFamily="18" charset="0"/>
                <a:cs typeface="Times New Roman" pitchFamily="18" charset="0"/>
              </a:rPr>
              <a:t>down the </a:t>
            </a:r>
            <a:r>
              <a:rPr lang="en-US" sz="2800" dirty="0" smtClean="0">
                <a:latin typeface="Times New Roman" pitchFamily="18" charset="0"/>
                <a:cs typeface="Times New Roman" pitchFamily="18" charset="0"/>
              </a:rPr>
              <a:t>centre, were fitted with a stick and rolled over wet clay so that </a:t>
            </a:r>
            <a:r>
              <a:rPr lang="en-US" sz="2800" dirty="0" smtClean="0">
                <a:latin typeface="Times New Roman" pitchFamily="18" charset="0"/>
                <a:cs typeface="Times New Roman" pitchFamily="18" charset="0"/>
              </a:rPr>
              <a:t>a continuous </a:t>
            </a:r>
            <a:r>
              <a:rPr lang="en-US" sz="2800" dirty="0" smtClean="0">
                <a:latin typeface="Times New Roman" pitchFamily="18" charset="0"/>
                <a:cs typeface="Times New Roman" pitchFamily="18" charset="0"/>
              </a:rPr>
              <a:t>picture was created. They were carved by very </a:t>
            </a:r>
            <a:r>
              <a:rPr lang="en-US" sz="2800" dirty="0" smtClean="0">
                <a:latin typeface="Times New Roman" pitchFamily="18" charset="0"/>
                <a:cs typeface="Times New Roman" pitchFamily="18" charset="0"/>
              </a:rPr>
              <a:t>skilled craftsmen</a:t>
            </a:r>
            <a:r>
              <a:rPr lang="en-US" sz="2800" dirty="0" smtClean="0">
                <a:latin typeface="Times New Roman" pitchFamily="18" charset="0"/>
                <a:cs typeface="Times New Roman" pitchFamily="18" charset="0"/>
              </a:rPr>
              <a:t>, and sometimes carry writing: the name of the owner, </a:t>
            </a:r>
            <a:r>
              <a:rPr lang="en-US" sz="2800" dirty="0" smtClean="0">
                <a:latin typeface="Times New Roman" pitchFamily="18" charset="0"/>
                <a:cs typeface="Times New Roman" pitchFamily="18" charset="0"/>
              </a:rPr>
              <a:t>his god</a:t>
            </a:r>
            <a:r>
              <a:rPr lang="en-US" sz="2800" dirty="0" smtClean="0">
                <a:latin typeface="Times New Roman" pitchFamily="18" charset="0"/>
                <a:cs typeface="Times New Roman" pitchFamily="18" charset="0"/>
              </a:rPr>
              <a:t>, his official position, etc. A seal could be rolled on clay </a:t>
            </a:r>
            <a:r>
              <a:rPr lang="en-US" sz="2800" dirty="0" smtClean="0">
                <a:latin typeface="Times New Roman" pitchFamily="18" charset="0"/>
                <a:cs typeface="Times New Roman" pitchFamily="18" charset="0"/>
              </a:rPr>
              <a:t>covering the </a:t>
            </a:r>
            <a:r>
              <a:rPr lang="en-US" sz="2800" dirty="0" smtClean="0">
                <a:latin typeface="Times New Roman" pitchFamily="18" charset="0"/>
                <a:cs typeface="Times New Roman" pitchFamily="18" charset="0"/>
              </a:rPr>
              <a:t>string knot of a cloth package or the mouth of a pot, </a:t>
            </a:r>
            <a:r>
              <a:rPr lang="en-US" sz="2800" dirty="0" smtClean="0">
                <a:latin typeface="Times New Roman" pitchFamily="18" charset="0"/>
                <a:cs typeface="Times New Roman" pitchFamily="18" charset="0"/>
              </a:rPr>
              <a:t>keeping the </a:t>
            </a:r>
            <a:r>
              <a:rPr lang="en-US" sz="2800" dirty="0" smtClean="0">
                <a:latin typeface="Times New Roman" pitchFamily="18" charset="0"/>
                <a:cs typeface="Times New Roman" pitchFamily="18" charset="0"/>
              </a:rPr>
              <a:t>contents safe. When rolled on a letter written on a clay tablet, </a:t>
            </a:r>
            <a:r>
              <a:rPr lang="en-US" sz="2800" dirty="0" smtClean="0">
                <a:latin typeface="Times New Roman" pitchFamily="18" charset="0"/>
                <a:cs typeface="Times New Roman" pitchFamily="18" charset="0"/>
              </a:rPr>
              <a:t>it became </a:t>
            </a:r>
            <a:r>
              <a:rPr lang="en-US" sz="2800" dirty="0" smtClean="0">
                <a:latin typeface="Times New Roman" pitchFamily="18" charset="0"/>
                <a:cs typeface="Times New Roman" pitchFamily="18" charset="0"/>
              </a:rPr>
              <a:t>a mark of authenticity. So the seal was the mark of a </a:t>
            </a:r>
            <a:r>
              <a:rPr lang="en-US" sz="2800" dirty="0" smtClean="0">
                <a:latin typeface="Times New Roman" pitchFamily="18" charset="0"/>
                <a:cs typeface="Times New Roman" pitchFamily="18" charset="0"/>
              </a:rPr>
              <a:t>city dweller’s </a:t>
            </a:r>
            <a:r>
              <a:rPr lang="en-US" sz="2800" dirty="0" smtClean="0">
                <a:latin typeface="Times New Roman" pitchFamily="18" charset="0"/>
                <a:cs typeface="Times New Roman" pitchFamily="18" charset="0"/>
              </a:rPr>
              <a:t>role in public life.</a:t>
            </a:r>
            <a:endParaRPr lang="en-US" sz="2800" dirty="0">
              <a:latin typeface="Times New Roman" pitchFamily="18" charset="0"/>
              <a:cs typeface="Times New Roman" pitchFamily="18" charset="0"/>
            </a:endParaRP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52400"/>
            <a:ext cx="8229600" cy="838200"/>
          </a:xfrm>
        </p:spPr>
        <p:txBody>
          <a:bodyPr>
            <a:normAutofit/>
          </a:bodyPr>
          <a:lstStyle/>
          <a:p>
            <a:pPr algn="ctr"/>
            <a:r>
              <a:rPr smtClean="0">
                <a:solidFill>
                  <a:schemeClr val="tx1"/>
                </a:solidFill>
                <a:latin typeface="Times CG ATT" pitchFamily="18" charset="0"/>
              </a:rPr>
              <a:t>Images of Seals</a:t>
            </a:r>
            <a:endParaRPr smtClean="0">
              <a:solidFill>
                <a:schemeClr val="tx1"/>
              </a:solidFill>
              <a:latin typeface="Times CG ATT" pitchFamily="18" charset="0"/>
            </a:endParaRPr>
          </a:p>
        </p:txBody>
      </p:sp>
      <p:pic>
        <p:nvPicPr>
          <p:cNvPr id="20482" name="Picture 2" descr="C:\Users\HCL\Desktop\aa.jpg"/>
          <p:cNvPicPr>
            <a:picLocks noGrp="1" noChangeAspect="1" noChangeArrowheads="1"/>
          </p:cNvPicPr>
          <p:nvPr>
            <p:ph sz="half" idx="1"/>
          </p:nvPr>
        </p:nvPicPr>
        <p:blipFill>
          <a:blip r:embed="rId2"/>
          <a:srcRect/>
          <a:stretch>
            <a:fillRect/>
          </a:stretch>
        </p:blipFill>
        <p:spPr bwMode="auto">
          <a:xfrm>
            <a:off x="304800" y="1219200"/>
            <a:ext cx="4191000" cy="5105400"/>
          </a:xfrm>
          <a:prstGeom prst="rect">
            <a:avLst/>
          </a:prstGeom>
        </p:spPr>
        <p:style>
          <a:lnRef idx="2">
            <a:schemeClr val="accent2"/>
          </a:lnRef>
          <a:fillRef idx="1">
            <a:schemeClr val="lt1"/>
          </a:fillRef>
          <a:effectRef idx="0">
            <a:schemeClr val="accent2"/>
          </a:effectRef>
          <a:fontRef idx="minor">
            <a:schemeClr val="dk1"/>
          </a:fontRef>
        </p:style>
      </p:pic>
      <p:pic>
        <p:nvPicPr>
          <p:cNvPr id="20483" name="Picture 3" descr="C:\Users\HCL\Desktop\index.jpg"/>
          <p:cNvPicPr>
            <a:picLocks noGrp="1" noChangeAspect="1" noChangeArrowheads="1"/>
          </p:cNvPicPr>
          <p:nvPr>
            <p:ph sz="half" idx="2"/>
          </p:nvPr>
        </p:nvPicPr>
        <p:blipFill>
          <a:blip r:embed="rId3"/>
          <a:srcRect/>
          <a:stretch>
            <a:fillRect/>
          </a:stretch>
        </p:blipFill>
        <p:spPr bwMode="auto">
          <a:xfrm>
            <a:off x="4800600" y="1295400"/>
            <a:ext cx="4191000" cy="4952999"/>
          </a:xfrm>
          <a:prstGeom prst="rect">
            <a:avLst/>
          </a:prstGeom>
        </p:spPr>
        <p:style>
          <a:lnRef idx="2">
            <a:schemeClr val="accent2"/>
          </a:lnRef>
          <a:fillRef idx="1">
            <a:schemeClr val="lt1"/>
          </a:fillRef>
          <a:effectRef idx="0">
            <a:schemeClr val="accent2"/>
          </a:effectRef>
          <a:fontRef idx="minor">
            <a:schemeClr val="dk1"/>
          </a:fontRef>
        </p:style>
      </p:pic>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52400"/>
            <a:ext cx="8229600" cy="762000"/>
          </a:xfrm>
        </p:spPr>
        <p:txBody>
          <a:bodyPr>
            <a:normAutofit/>
          </a:bodyPr>
          <a:lstStyle/>
          <a:p>
            <a:pPr algn="ctr"/>
            <a:r>
              <a:rPr sz="3800" smtClean="0">
                <a:solidFill>
                  <a:schemeClr val="tx1"/>
                </a:solidFill>
                <a:latin typeface="Times CG ATT" pitchFamily="18" charset="0"/>
              </a:rPr>
              <a:t>Society in Mesopotamia</a:t>
            </a:r>
            <a:endParaRPr sz="3800" smtClean="0">
              <a:solidFill>
                <a:schemeClr val="tx1"/>
              </a:solidFill>
              <a:latin typeface="Times CG ATT" pitchFamily="18" charset="0"/>
            </a:endParaRPr>
          </a:p>
        </p:txBody>
      </p:sp>
      <p:pic>
        <p:nvPicPr>
          <p:cNvPr id="21506" name="Picture 2" descr="C:\Users\HCL\Desktop\762c7f6f7760f5de67342124e86ca995.jpg"/>
          <p:cNvPicPr>
            <a:picLocks noGrp="1" noChangeAspect="1" noChangeArrowheads="1"/>
          </p:cNvPicPr>
          <p:nvPr>
            <p:ph sz="half" idx="2"/>
          </p:nvPr>
        </p:nvPicPr>
        <p:blipFill>
          <a:blip r:embed="rId2">
            <a:duotone>
              <a:prstClr val="black"/>
              <a:schemeClr val="accent4">
                <a:tint val="45000"/>
                <a:satMod val="400000"/>
              </a:schemeClr>
            </a:duotone>
          </a:blip>
          <a:srcRect/>
          <a:stretch>
            <a:fillRect/>
          </a:stretch>
        </p:blipFill>
        <p:spPr bwMode="auto">
          <a:xfrm>
            <a:off x="381000" y="1066800"/>
            <a:ext cx="8382000" cy="5562600"/>
          </a:xfrm>
          <a:prstGeom prst="rect">
            <a:avLst/>
          </a:prstGeom>
          <a:ln>
            <a:noFill/>
          </a:ln>
          <a:effectLst>
            <a:softEdge rad="112500"/>
          </a:effectLst>
        </p:spPr>
      </p:pic>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1066800"/>
            <a:ext cx="8229600" cy="5334000"/>
          </a:xfrm>
        </p:spPr>
        <p:txBody>
          <a:bodyPr>
            <a:noAutofit/>
          </a:bodyPr>
          <a:lstStyle/>
          <a:p>
            <a:pPr algn="just"/>
            <a:r>
              <a:rPr lang="en-US" sz="2800" dirty="0" smtClean="0">
                <a:latin typeface="Times New Roman" pitchFamily="18" charset="0"/>
                <a:cs typeface="Times New Roman" pitchFamily="18" charset="0"/>
              </a:rPr>
              <a:t>A </a:t>
            </a:r>
            <a:r>
              <a:rPr lang="en-US" sz="2800" dirty="0" smtClean="0">
                <a:latin typeface="Times New Roman" pitchFamily="18" charset="0"/>
                <a:cs typeface="Times New Roman" pitchFamily="18" charset="0"/>
              </a:rPr>
              <a:t>small </a:t>
            </a:r>
            <a:r>
              <a:rPr lang="en-US" sz="2800" dirty="0" smtClean="0">
                <a:latin typeface="Times New Roman" pitchFamily="18" charset="0"/>
                <a:cs typeface="Times New Roman" pitchFamily="18" charset="0"/>
              </a:rPr>
              <a:t>section of </a:t>
            </a:r>
            <a:r>
              <a:rPr lang="en-US" sz="2800" dirty="0" smtClean="0">
                <a:latin typeface="Times New Roman" pitchFamily="18" charset="0"/>
                <a:cs typeface="Times New Roman" pitchFamily="18" charset="0"/>
              </a:rPr>
              <a:t>society had a major share of the wealth. Nothing makes this fact </a:t>
            </a:r>
            <a:r>
              <a:rPr lang="en-US" sz="2800" dirty="0" smtClean="0">
                <a:latin typeface="Times New Roman" pitchFamily="18" charset="0"/>
                <a:cs typeface="Times New Roman" pitchFamily="18" charset="0"/>
              </a:rPr>
              <a:t>as clear </a:t>
            </a:r>
            <a:r>
              <a:rPr lang="en-US" sz="2800" dirty="0" smtClean="0">
                <a:latin typeface="Times New Roman" pitchFamily="18" charset="0"/>
                <a:cs typeface="Times New Roman" pitchFamily="18" charset="0"/>
              </a:rPr>
              <a:t>as the enormous riches (jewellery, gold vessels, wooden </a:t>
            </a:r>
            <a:r>
              <a:rPr lang="en-US" sz="2800" dirty="0" smtClean="0">
                <a:latin typeface="Times New Roman" pitchFamily="18" charset="0"/>
                <a:cs typeface="Times New Roman" pitchFamily="18" charset="0"/>
              </a:rPr>
              <a:t>musical instruments </a:t>
            </a:r>
            <a:r>
              <a:rPr lang="en-US" sz="2800" dirty="0" smtClean="0">
                <a:latin typeface="Times New Roman" pitchFamily="18" charset="0"/>
                <a:cs typeface="Times New Roman" pitchFamily="18" charset="0"/>
              </a:rPr>
              <a:t>inlaid with white shell and lapis lazuli, ceremonial </a:t>
            </a:r>
            <a:r>
              <a:rPr lang="en-US" sz="2800" dirty="0" smtClean="0">
                <a:latin typeface="Times New Roman" pitchFamily="18" charset="0"/>
                <a:cs typeface="Times New Roman" pitchFamily="18" charset="0"/>
              </a:rPr>
              <a:t>daggers of </a:t>
            </a:r>
            <a:r>
              <a:rPr lang="en-US" sz="2800" dirty="0" smtClean="0">
                <a:latin typeface="Times New Roman" pitchFamily="18" charset="0"/>
                <a:cs typeface="Times New Roman" pitchFamily="18" charset="0"/>
              </a:rPr>
              <a:t>gold, etc.) buried with some kings and queens at Ur. </a:t>
            </a:r>
            <a:endParaRPr lang="en-US" sz="2800" dirty="0" smtClean="0">
              <a:latin typeface="Times New Roman" pitchFamily="18" charset="0"/>
              <a:cs typeface="Times New Roman" pitchFamily="18" charset="0"/>
            </a:endParaRPr>
          </a:p>
          <a:p>
            <a:pPr algn="just"/>
            <a:r>
              <a:rPr lang="en-US" sz="2800" dirty="0" smtClean="0">
                <a:solidFill>
                  <a:srgbClr val="FF0000"/>
                </a:solidFill>
                <a:latin typeface="Times New Roman" pitchFamily="18" charset="0"/>
                <a:cs typeface="Times New Roman" pitchFamily="18" charset="0"/>
              </a:rPr>
              <a:t>But </a:t>
            </a:r>
            <a:r>
              <a:rPr lang="en-US" sz="2800" dirty="0" smtClean="0">
                <a:solidFill>
                  <a:srgbClr val="FF0000"/>
                </a:solidFill>
                <a:latin typeface="Times New Roman" pitchFamily="18" charset="0"/>
                <a:cs typeface="Times New Roman" pitchFamily="18" charset="0"/>
              </a:rPr>
              <a:t>what of </a:t>
            </a:r>
            <a:r>
              <a:rPr lang="en-US" sz="2800" dirty="0" smtClean="0">
                <a:solidFill>
                  <a:srgbClr val="FF0000"/>
                </a:solidFill>
                <a:latin typeface="Times New Roman" pitchFamily="18" charset="0"/>
                <a:cs typeface="Times New Roman" pitchFamily="18" charset="0"/>
              </a:rPr>
              <a:t>the ordinary people?</a:t>
            </a:r>
            <a:r>
              <a:rPr lang="en-US" sz="2800" dirty="0" smtClean="0">
                <a:latin typeface="Times New Roman" pitchFamily="18" charset="0"/>
                <a:cs typeface="Times New Roman" pitchFamily="18" charset="0"/>
              </a:rPr>
              <a:t> </a:t>
            </a:r>
          </a:p>
          <a:p>
            <a:pPr algn="just"/>
            <a:r>
              <a:rPr lang="en-US" sz="2800" dirty="0" smtClean="0">
                <a:latin typeface="Times New Roman" pitchFamily="18" charset="0"/>
                <a:cs typeface="Times New Roman" pitchFamily="18" charset="0"/>
              </a:rPr>
              <a:t>Ans: We </a:t>
            </a:r>
            <a:r>
              <a:rPr lang="en-US" sz="2800" dirty="0" smtClean="0">
                <a:latin typeface="Times New Roman" pitchFamily="18" charset="0"/>
                <a:cs typeface="Times New Roman" pitchFamily="18" charset="0"/>
              </a:rPr>
              <a:t>know from the legal texts (disputes, inheritance matters, etc</a:t>
            </a:r>
            <a:r>
              <a:rPr lang="en-US" sz="2800" dirty="0" smtClean="0">
                <a:latin typeface="Times New Roman" pitchFamily="18" charset="0"/>
                <a:cs typeface="Times New Roman" pitchFamily="18" charset="0"/>
              </a:rPr>
              <a:t>.) that </a:t>
            </a:r>
            <a:r>
              <a:rPr lang="en-US" sz="2800" dirty="0" smtClean="0">
                <a:latin typeface="Times New Roman" pitchFamily="18" charset="0"/>
                <a:cs typeface="Times New Roman" pitchFamily="18" charset="0"/>
              </a:rPr>
              <a:t>in Mesopotamian society the nuclear </a:t>
            </a:r>
            <a:r>
              <a:rPr lang="en-US" sz="2800" dirty="0" smtClean="0">
                <a:latin typeface="Times New Roman" pitchFamily="18" charset="0"/>
                <a:cs typeface="Times New Roman" pitchFamily="18" charset="0"/>
              </a:rPr>
              <a:t>family</a:t>
            </a:r>
            <a:r>
              <a:rPr lang="en-US" sz="2800" i="1" dirty="0" smtClean="0">
                <a:latin typeface="Times New Roman" pitchFamily="18" charset="0"/>
                <a:cs typeface="Times New Roman" pitchFamily="18" charset="0"/>
              </a:rPr>
              <a:t> </a:t>
            </a:r>
            <a:r>
              <a:rPr lang="en-US" sz="2800" i="1" dirty="0" smtClean="0">
                <a:latin typeface="Times New Roman" pitchFamily="18" charset="0"/>
                <a:cs typeface="Times New Roman" pitchFamily="18" charset="0"/>
              </a:rPr>
              <a:t>was </a:t>
            </a:r>
            <a:r>
              <a:rPr lang="en-US" sz="2800" i="1" dirty="0" smtClean="0">
                <a:latin typeface="Times New Roman" pitchFamily="18" charset="0"/>
                <a:cs typeface="Times New Roman" pitchFamily="18" charset="0"/>
              </a:rPr>
              <a:t>the </a:t>
            </a:r>
            <a:r>
              <a:rPr lang="en-US" sz="2800" i="1" dirty="0" smtClean="0">
                <a:latin typeface="Times New Roman" pitchFamily="18" charset="0"/>
                <a:cs typeface="Times New Roman" pitchFamily="18" charset="0"/>
              </a:rPr>
              <a:t>norm, although</a:t>
            </a:r>
            <a:r>
              <a:rPr lang="en-US" sz="2800" dirty="0" smtClean="0">
                <a:latin typeface="Times New Roman" pitchFamily="18" charset="0"/>
                <a:cs typeface="Times New Roman" pitchFamily="18" charset="0"/>
              </a:rPr>
              <a:t> </a:t>
            </a:r>
            <a:r>
              <a:rPr lang="en-US" sz="2800" dirty="0" smtClean="0">
                <a:latin typeface="Times New Roman" pitchFamily="18" charset="0"/>
                <a:cs typeface="Times New Roman" pitchFamily="18" charset="0"/>
              </a:rPr>
              <a:t>a married son and his family often resided with his parents.</a:t>
            </a:r>
            <a:endParaRPr lang="en-US" sz="2800" dirty="0">
              <a:latin typeface="Times New Roman" pitchFamily="18" charset="0"/>
              <a:cs typeface="Times New Roman" pitchFamily="18" charset="0"/>
            </a:endParaRPr>
          </a:p>
        </p:txBody>
      </p:sp>
      <p:sp>
        <p:nvSpPr>
          <p:cNvPr id="3" name="Title 2"/>
          <p:cNvSpPr>
            <a:spLocks noGrp="1"/>
          </p:cNvSpPr>
          <p:nvPr>
            <p:ph type="title"/>
          </p:nvPr>
        </p:nvSpPr>
        <p:spPr>
          <a:xfrm>
            <a:off x="457200" y="152400"/>
            <a:ext cx="8229600" cy="838200"/>
          </a:xfrm>
        </p:spPr>
        <p:txBody>
          <a:bodyPr>
            <a:normAutofit/>
          </a:bodyPr>
          <a:lstStyle/>
          <a:p>
            <a:pPr algn="ctr"/>
            <a:r>
              <a:rPr smtClean="0">
                <a:solidFill>
                  <a:schemeClr val="tx1"/>
                </a:solidFill>
                <a:latin typeface="Times CG ATT" pitchFamily="18" charset="0"/>
              </a:rPr>
              <a:t>Features </a:t>
            </a:r>
            <a:r>
              <a:rPr smtClean="0">
                <a:solidFill>
                  <a:schemeClr val="tx1"/>
                </a:solidFill>
                <a:latin typeface="Times CG ATT" pitchFamily="18" charset="0"/>
              </a:rPr>
              <a:t>of Society</a:t>
            </a:r>
            <a:endParaRPr smtClean="0">
              <a:solidFill>
                <a:schemeClr val="tx1"/>
              </a:solidFill>
              <a:latin typeface="Times CG ATT" pitchFamily="18" charset="0"/>
            </a:endParaRP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noAutofit/>
          </a:bodyPr>
          <a:lstStyle/>
          <a:p>
            <a:pPr algn="ctr"/>
            <a:r>
              <a:rPr sz="3800" smtClean="0">
                <a:solidFill>
                  <a:schemeClr val="tx1"/>
                </a:solidFill>
                <a:latin typeface="Times CG ATT" pitchFamily="18" charset="0"/>
              </a:rPr>
              <a:t>The Palace at Mari of King Zimrilim (1810-1760 BCE)</a:t>
            </a:r>
            <a:endParaRPr sz="3800" smtClean="0">
              <a:solidFill>
                <a:schemeClr val="tx1"/>
              </a:solidFill>
              <a:latin typeface="Times CG ATT" pitchFamily="18" charset="0"/>
            </a:endParaRPr>
          </a:p>
        </p:txBody>
      </p:sp>
      <p:pic>
        <p:nvPicPr>
          <p:cNvPr id="22530" name="Picture 2"/>
          <p:cNvPicPr>
            <a:picLocks noGrp="1" noChangeAspect="1" noChangeArrowheads="1"/>
          </p:cNvPicPr>
          <p:nvPr>
            <p:ph idx="1"/>
          </p:nvPr>
        </p:nvPicPr>
        <p:blipFill>
          <a:blip r:embed="rId2"/>
          <a:srcRect/>
          <a:stretch>
            <a:fillRect/>
          </a:stretch>
        </p:blipFill>
        <p:spPr bwMode="auto">
          <a:xfrm>
            <a:off x="533400" y="1371600"/>
            <a:ext cx="8153400" cy="5181600"/>
          </a:xfrm>
          <a:prstGeom prst="rect">
            <a:avLst/>
          </a:prstGeom>
          <a:ln>
            <a:headEnd/>
            <a:tailEnd/>
          </a:ln>
        </p:spPr>
        <p:style>
          <a:lnRef idx="2">
            <a:schemeClr val="accent2"/>
          </a:lnRef>
          <a:fillRef idx="1">
            <a:schemeClr val="lt1"/>
          </a:fillRef>
          <a:effectRef idx="0">
            <a:schemeClr val="accent2"/>
          </a:effectRef>
          <a:fontRef idx="minor">
            <a:schemeClr val="dk1"/>
          </a:fontRef>
        </p:style>
      </p:pic>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457200" y="533400"/>
            <a:ext cx="4648200" cy="5562600"/>
          </a:xfrm>
        </p:spPr>
        <p:txBody>
          <a:bodyPr/>
          <a:lstStyle/>
          <a:p>
            <a:pPr algn="just"/>
            <a:r>
              <a:rPr lang="en-US" dirty="0" smtClean="0">
                <a:latin typeface="Times New Roman" pitchFamily="18" charset="0"/>
                <a:cs typeface="Times New Roman" pitchFamily="18" charset="0"/>
              </a:rPr>
              <a:t>A  </a:t>
            </a:r>
            <a:r>
              <a:rPr lang="en-US" dirty="0" smtClean="0">
                <a:latin typeface="Times New Roman" pitchFamily="18" charset="0"/>
                <a:cs typeface="Times New Roman" pitchFamily="18" charset="0"/>
              </a:rPr>
              <a:t>great palace of </a:t>
            </a:r>
            <a:r>
              <a:rPr lang="en-US" dirty="0" smtClean="0">
                <a:latin typeface="Times New Roman" pitchFamily="18" charset="0"/>
                <a:cs typeface="Times New Roman" pitchFamily="18" charset="0"/>
              </a:rPr>
              <a:t>Mari.</a:t>
            </a:r>
            <a:endParaRPr lang="en-US" dirty="0" smtClean="0">
              <a:latin typeface="Times New Roman" pitchFamily="18" charset="0"/>
              <a:cs typeface="Times New Roman" pitchFamily="18" charset="0"/>
            </a:endParaRPr>
          </a:p>
          <a:p>
            <a:pPr algn="just"/>
            <a:r>
              <a:rPr lang="en-US" dirty="0" smtClean="0">
                <a:latin typeface="Times New Roman" pitchFamily="18" charset="0"/>
                <a:cs typeface="Times New Roman" pitchFamily="18" charset="0"/>
              </a:rPr>
              <a:t>Residence </a:t>
            </a:r>
            <a:r>
              <a:rPr lang="en-US" dirty="0" smtClean="0">
                <a:latin typeface="Times New Roman" pitchFamily="18" charset="0"/>
                <a:cs typeface="Times New Roman" pitchFamily="18" charset="0"/>
              </a:rPr>
              <a:t>of the </a:t>
            </a:r>
            <a:r>
              <a:rPr lang="en-US" dirty="0" smtClean="0">
                <a:latin typeface="Times New Roman" pitchFamily="18" charset="0"/>
                <a:cs typeface="Times New Roman" pitchFamily="18" charset="0"/>
              </a:rPr>
              <a:t>royal   family</a:t>
            </a:r>
            <a:r>
              <a:rPr lang="en-US" dirty="0" smtClean="0">
                <a:latin typeface="Times New Roman" pitchFamily="18" charset="0"/>
                <a:cs typeface="Times New Roman" pitchFamily="18" charset="0"/>
              </a:rPr>
              <a:t>, the hub </a:t>
            </a:r>
            <a:r>
              <a:rPr lang="en-US" dirty="0" smtClean="0">
                <a:latin typeface="Times New Roman" pitchFamily="18" charset="0"/>
                <a:cs typeface="Times New Roman" pitchFamily="18" charset="0"/>
              </a:rPr>
              <a:t>of administration</a:t>
            </a:r>
            <a:r>
              <a:rPr lang="en-US" dirty="0" smtClean="0">
                <a:latin typeface="Times New Roman" pitchFamily="18" charset="0"/>
                <a:cs typeface="Times New Roman" pitchFamily="18" charset="0"/>
              </a:rPr>
              <a:t>, and a </a:t>
            </a:r>
            <a:r>
              <a:rPr lang="en-US" dirty="0" smtClean="0">
                <a:latin typeface="Times New Roman" pitchFamily="18" charset="0"/>
                <a:cs typeface="Times New Roman" pitchFamily="18" charset="0"/>
              </a:rPr>
              <a:t>place of </a:t>
            </a:r>
            <a:r>
              <a:rPr lang="en-US" dirty="0" smtClean="0">
                <a:latin typeface="Times New Roman" pitchFamily="18" charset="0"/>
                <a:cs typeface="Times New Roman" pitchFamily="18" charset="0"/>
              </a:rPr>
              <a:t>production, especially </a:t>
            </a:r>
            <a:r>
              <a:rPr lang="en-US" dirty="0" smtClean="0">
                <a:latin typeface="Times New Roman" pitchFamily="18" charset="0"/>
                <a:cs typeface="Times New Roman" pitchFamily="18" charset="0"/>
              </a:rPr>
              <a:t>of precious </a:t>
            </a:r>
            <a:r>
              <a:rPr lang="en-US" dirty="0" smtClean="0">
                <a:latin typeface="Times New Roman" pitchFamily="18" charset="0"/>
                <a:cs typeface="Times New Roman" pitchFamily="18" charset="0"/>
              </a:rPr>
              <a:t>metal ornaments</a:t>
            </a:r>
            <a:r>
              <a:rPr lang="en-US" dirty="0" smtClean="0"/>
              <a:t>.</a:t>
            </a:r>
          </a:p>
          <a:p>
            <a:pPr algn="just"/>
            <a:r>
              <a:rPr lang="en-US" dirty="0" smtClean="0">
                <a:latin typeface="Times New Roman" pitchFamily="18" charset="0"/>
                <a:cs typeface="Times New Roman" pitchFamily="18" charset="0"/>
              </a:rPr>
              <a:t>Daily lists reveal that huge quantities of food were presented each day for the king’s table: flour, bread, meat, fish, fruit, beer and </a:t>
            </a:r>
            <a:r>
              <a:rPr lang="en-US" dirty="0" smtClean="0">
                <a:latin typeface="Times New Roman" pitchFamily="18" charset="0"/>
                <a:cs typeface="Times New Roman" pitchFamily="18" charset="0"/>
              </a:rPr>
              <a:t>wine.</a:t>
            </a:r>
            <a:endParaRPr lang="en-US" dirty="0" smtClean="0">
              <a:latin typeface="Times New Roman" pitchFamily="18" charset="0"/>
              <a:cs typeface="Times New Roman" pitchFamily="18" charset="0"/>
            </a:endParaRPr>
          </a:p>
        </p:txBody>
      </p:sp>
      <p:pic>
        <p:nvPicPr>
          <p:cNvPr id="23554" name="Picture 2"/>
          <p:cNvPicPr>
            <a:picLocks noGrp="1" noChangeAspect="1" noChangeArrowheads="1"/>
          </p:cNvPicPr>
          <p:nvPr>
            <p:ph sz="half" idx="2"/>
          </p:nvPr>
        </p:nvPicPr>
        <p:blipFill>
          <a:blip r:embed="rId2"/>
          <a:srcRect/>
          <a:stretch>
            <a:fillRect/>
          </a:stretch>
        </p:blipFill>
        <p:spPr bwMode="auto">
          <a:xfrm>
            <a:off x="5334000" y="304800"/>
            <a:ext cx="3581399" cy="6096000"/>
          </a:xfrm>
          <a:prstGeom prst="rect">
            <a:avLst/>
          </a:prstGeom>
          <a:ln>
            <a:headEnd/>
            <a:tailEnd/>
          </a:ln>
        </p:spPr>
        <p:style>
          <a:lnRef idx="2">
            <a:schemeClr val="accent2">
              <a:shade val="50000"/>
            </a:schemeClr>
          </a:lnRef>
          <a:fillRef idx="1">
            <a:schemeClr val="accent2"/>
          </a:fillRef>
          <a:effectRef idx="0">
            <a:schemeClr val="accent2"/>
          </a:effectRef>
          <a:fontRef idx="minor">
            <a:schemeClr val="lt1"/>
          </a:fontRef>
        </p:style>
      </p:pic>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1143000"/>
            <a:ext cx="8229600" cy="4953000"/>
          </a:xfrm>
        </p:spPr>
        <p:txBody>
          <a:bodyPr>
            <a:normAutofit/>
          </a:bodyPr>
          <a:lstStyle/>
          <a:p>
            <a:r>
              <a:rPr lang="en-US" dirty="0" smtClean="0"/>
              <a:t>The large, </a:t>
            </a:r>
            <a:r>
              <a:rPr lang="en-US" dirty="0" smtClean="0"/>
              <a:t>open courtyards </a:t>
            </a:r>
            <a:r>
              <a:rPr lang="en-US" dirty="0" smtClean="0"/>
              <a:t>such as 131 </a:t>
            </a:r>
            <a:r>
              <a:rPr lang="en-US" dirty="0" smtClean="0"/>
              <a:t>were beautifully </a:t>
            </a:r>
            <a:r>
              <a:rPr lang="en-US" dirty="0" smtClean="0"/>
              <a:t>paved. </a:t>
            </a:r>
            <a:endParaRPr lang="en-US" dirty="0" smtClean="0"/>
          </a:p>
          <a:p>
            <a:r>
              <a:rPr lang="en-US" dirty="0" smtClean="0"/>
              <a:t>The king would </a:t>
            </a:r>
            <a:r>
              <a:rPr lang="en-US" dirty="0" smtClean="0"/>
              <a:t>have received </a:t>
            </a:r>
            <a:r>
              <a:rPr lang="en-US" dirty="0" smtClean="0"/>
              <a:t>foreign dignitaries </a:t>
            </a:r>
            <a:r>
              <a:rPr lang="en-US" dirty="0" smtClean="0"/>
              <a:t>and his </a:t>
            </a:r>
            <a:r>
              <a:rPr lang="en-US" dirty="0" smtClean="0"/>
              <a:t>own people </a:t>
            </a:r>
            <a:r>
              <a:rPr lang="en-US" dirty="0" smtClean="0"/>
              <a:t>in 132, a room </a:t>
            </a:r>
            <a:r>
              <a:rPr lang="en-US" dirty="0" smtClean="0"/>
              <a:t>with wall </a:t>
            </a:r>
            <a:r>
              <a:rPr lang="en-US" dirty="0" smtClean="0"/>
              <a:t>paintings that </a:t>
            </a:r>
            <a:r>
              <a:rPr lang="en-US" dirty="0" smtClean="0"/>
              <a:t>would have </a:t>
            </a:r>
            <a:r>
              <a:rPr lang="en-US" dirty="0" smtClean="0"/>
              <a:t>awed the visitors</a:t>
            </a:r>
            <a:r>
              <a:rPr lang="en-US" dirty="0" smtClean="0"/>
              <a:t>.</a:t>
            </a:r>
          </a:p>
          <a:p>
            <a:r>
              <a:rPr lang="en-US" dirty="0" smtClean="0"/>
              <a:t>The palace </a:t>
            </a:r>
            <a:r>
              <a:rPr lang="en-US" dirty="0" smtClean="0"/>
              <a:t>was a </a:t>
            </a:r>
            <a:r>
              <a:rPr lang="en-US" dirty="0" smtClean="0"/>
              <a:t>sprawling structure</a:t>
            </a:r>
            <a:r>
              <a:rPr lang="en-US" dirty="0" smtClean="0"/>
              <a:t>, with 260 </a:t>
            </a:r>
            <a:r>
              <a:rPr lang="en-US" dirty="0" smtClean="0"/>
              <a:t>rooms and </a:t>
            </a:r>
            <a:r>
              <a:rPr lang="en-US" dirty="0" smtClean="0"/>
              <a:t>covered an area of </a:t>
            </a:r>
            <a:r>
              <a:rPr lang="en-US" dirty="0" smtClean="0"/>
              <a:t>2.4 hectares.</a:t>
            </a:r>
          </a:p>
          <a:p>
            <a:r>
              <a:rPr lang="en-US" dirty="0" smtClean="0"/>
              <a:t>It was so famous in its </a:t>
            </a:r>
            <a:r>
              <a:rPr lang="en-US" dirty="0" smtClean="0"/>
              <a:t>time that </a:t>
            </a:r>
            <a:r>
              <a:rPr lang="en-US" dirty="0" smtClean="0"/>
              <a:t>a minor king came</a:t>
            </a:r>
          </a:p>
          <a:p>
            <a:pPr algn="just">
              <a:buNone/>
            </a:pPr>
            <a:r>
              <a:rPr lang="en-US" dirty="0" smtClean="0"/>
              <a:t>   from </a:t>
            </a:r>
            <a:r>
              <a:rPr lang="en-US" dirty="0" smtClean="0"/>
              <a:t>north Syria just to </a:t>
            </a:r>
            <a:r>
              <a:rPr lang="en-US" dirty="0" smtClean="0"/>
              <a:t>see it</a:t>
            </a:r>
            <a:r>
              <a:rPr lang="en-US" dirty="0" smtClean="0"/>
              <a:t>, carrying with him a </a:t>
            </a:r>
            <a:r>
              <a:rPr lang="en-US" dirty="0" smtClean="0"/>
              <a:t>letter of </a:t>
            </a:r>
            <a:r>
              <a:rPr lang="en-US" dirty="0" smtClean="0"/>
              <a:t>introduction from a </a:t>
            </a:r>
            <a:r>
              <a:rPr lang="en-US" dirty="0" smtClean="0"/>
              <a:t>royal friend </a:t>
            </a:r>
            <a:r>
              <a:rPr lang="en-US" dirty="0" smtClean="0"/>
              <a:t>of the king of </a:t>
            </a:r>
            <a:r>
              <a:rPr lang="en-US" dirty="0" smtClean="0"/>
              <a:t>Mari, </a:t>
            </a:r>
            <a:r>
              <a:rPr lang="en-US" dirty="0" err="1" smtClean="0"/>
              <a:t>Zimrilim</a:t>
            </a:r>
            <a:r>
              <a:rPr lang="en-US" dirty="0" smtClean="0"/>
              <a:t>.</a:t>
            </a:r>
            <a:endParaRPr lang="en-US" dirty="0"/>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pPr algn="just"/>
            <a:r>
              <a:rPr lang="en-US" dirty="0" smtClean="0">
                <a:latin typeface="Times New Roman" pitchFamily="18" charset="0"/>
                <a:cs typeface="Times New Roman" pitchFamily="18" charset="0"/>
              </a:rPr>
              <a:t>Perhaps the greatest legacy of Mesopotamia to the world is its </a:t>
            </a:r>
            <a:r>
              <a:rPr lang="en-US" dirty="0" smtClean="0">
                <a:latin typeface="Times New Roman" pitchFamily="18" charset="0"/>
                <a:cs typeface="Times New Roman" pitchFamily="18" charset="0"/>
              </a:rPr>
              <a:t>scholarly tradition </a:t>
            </a:r>
            <a:r>
              <a:rPr lang="en-US" dirty="0" smtClean="0">
                <a:latin typeface="Times New Roman" pitchFamily="18" charset="0"/>
                <a:cs typeface="Times New Roman" pitchFamily="18" charset="0"/>
              </a:rPr>
              <a:t>of time reckoning and mathematics.</a:t>
            </a:r>
          </a:p>
          <a:p>
            <a:pPr algn="just"/>
            <a:r>
              <a:rPr lang="en-US" dirty="0" smtClean="0">
                <a:latin typeface="Times New Roman" pitchFamily="18" charset="0"/>
                <a:cs typeface="Times New Roman" pitchFamily="18" charset="0"/>
              </a:rPr>
              <a:t>Dating around 1800 BCE are tablets with multiplication and </a:t>
            </a:r>
            <a:r>
              <a:rPr lang="en-US" dirty="0" smtClean="0">
                <a:latin typeface="Times New Roman" pitchFamily="18" charset="0"/>
                <a:cs typeface="Times New Roman" pitchFamily="18" charset="0"/>
              </a:rPr>
              <a:t>division tables</a:t>
            </a:r>
            <a:r>
              <a:rPr lang="en-US" dirty="0" smtClean="0">
                <a:latin typeface="Times New Roman" pitchFamily="18" charset="0"/>
                <a:cs typeface="Times New Roman" pitchFamily="18" charset="0"/>
              </a:rPr>
              <a:t>, square- and square-root tables, and tables of compound interest.</a:t>
            </a:r>
          </a:p>
          <a:p>
            <a:pPr algn="just"/>
            <a:r>
              <a:rPr lang="en-US" dirty="0" smtClean="0">
                <a:latin typeface="Times New Roman" pitchFamily="18" charset="0"/>
                <a:cs typeface="Times New Roman" pitchFamily="18" charset="0"/>
              </a:rPr>
              <a:t>The square root of 2 was given as:</a:t>
            </a:r>
          </a:p>
          <a:p>
            <a:pPr algn="just"/>
            <a:r>
              <a:rPr lang="en-US" dirty="0" smtClean="0">
                <a:solidFill>
                  <a:srgbClr val="C00000"/>
                </a:solidFill>
                <a:latin typeface="Times New Roman" pitchFamily="18" charset="0"/>
                <a:cs typeface="Times New Roman" pitchFamily="18" charset="0"/>
              </a:rPr>
              <a:t>1 + 24/60 + 51/602 + 10/603</a:t>
            </a:r>
            <a:endParaRPr lang="en-US" dirty="0">
              <a:solidFill>
                <a:srgbClr val="C00000"/>
              </a:solidFill>
              <a:latin typeface="Times New Roman" pitchFamily="18" charset="0"/>
              <a:cs typeface="Times New Roman" pitchFamily="18" charset="0"/>
            </a:endParaRPr>
          </a:p>
        </p:txBody>
      </p:sp>
      <p:sp>
        <p:nvSpPr>
          <p:cNvPr id="3" name="Title 2"/>
          <p:cNvSpPr>
            <a:spLocks noGrp="1"/>
          </p:cNvSpPr>
          <p:nvPr>
            <p:ph type="title"/>
          </p:nvPr>
        </p:nvSpPr>
        <p:spPr/>
        <p:txBody>
          <a:bodyPr>
            <a:normAutofit/>
          </a:bodyPr>
          <a:lstStyle/>
          <a:p>
            <a:pPr algn="ctr"/>
            <a:r>
              <a:rPr sz="3800" smtClean="0">
                <a:solidFill>
                  <a:schemeClr val="tx1"/>
                </a:solidFill>
                <a:latin typeface="Times CG ATT" pitchFamily="18" charset="0"/>
              </a:rPr>
              <a:t>The Legacy of </a:t>
            </a:r>
            <a:r>
              <a:rPr sz="3800" smtClean="0">
                <a:solidFill>
                  <a:schemeClr val="tx1"/>
                </a:solidFill>
                <a:latin typeface="Times CG ATT" pitchFamily="18" charset="0"/>
              </a:rPr>
              <a:t>Mesopotamia</a:t>
            </a:r>
            <a:endParaRPr sz="3800" smtClean="0">
              <a:solidFill>
                <a:schemeClr val="tx1"/>
              </a:solidFill>
              <a:latin typeface="Times CG ATT" pitchFamily="18" charset="0"/>
            </a:endParaRP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762000"/>
            <a:ext cx="8229600" cy="5334000"/>
          </a:xfrm>
        </p:spPr>
        <p:txBody>
          <a:bodyPr>
            <a:normAutofit/>
          </a:bodyPr>
          <a:lstStyle/>
          <a:p>
            <a:r>
              <a:rPr lang="en-US" sz="2800" dirty="0" smtClean="0">
                <a:latin typeface="Times New Roman" pitchFamily="18" charset="0"/>
                <a:cs typeface="Times New Roman" pitchFamily="18" charset="0"/>
              </a:rPr>
              <a:t>The division of the year into 12 months according to the </a:t>
            </a:r>
            <a:r>
              <a:rPr lang="en-US" sz="2800" dirty="0" smtClean="0">
                <a:latin typeface="Times New Roman" pitchFamily="18" charset="0"/>
                <a:cs typeface="Times New Roman" pitchFamily="18" charset="0"/>
              </a:rPr>
              <a:t>revolution of </a:t>
            </a:r>
            <a:r>
              <a:rPr lang="en-US" sz="2800" dirty="0" smtClean="0">
                <a:latin typeface="Times New Roman" pitchFamily="18" charset="0"/>
                <a:cs typeface="Times New Roman" pitchFamily="18" charset="0"/>
              </a:rPr>
              <a:t>the moon around the earth, the division of the month into </a:t>
            </a:r>
            <a:r>
              <a:rPr lang="en-US" sz="2800" dirty="0" smtClean="0">
                <a:latin typeface="Times New Roman" pitchFamily="18" charset="0"/>
                <a:cs typeface="Times New Roman" pitchFamily="18" charset="0"/>
              </a:rPr>
              <a:t>four weeks</a:t>
            </a:r>
            <a:r>
              <a:rPr lang="en-US" sz="2800" dirty="0" smtClean="0">
                <a:latin typeface="Times New Roman" pitchFamily="18" charset="0"/>
                <a:cs typeface="Times New Roman" pitchFamily="18" charset="0"/>
              </a:rPr>
              <a:t>, the day into 24 hours, and the hour into 60 minutes – all </a:t>
            </a:r>
            <a:r>
              <a:rPr lang="en-US" sz="2800" dirty="0" smtClean="0">
                <a:latin typeface="Times New Roman" pitchFamily="18" charset="0"/>
                <a:cs typeface="Times New Roman" pitchFamily="18" charset="0"/>
              </a:rPr>
              <a:t>that we </a:t>
            </a:r>
            <a:r>
              <a:rPr lang="en-US" sz="2800" dirty="0" smtClean="0">
                <a:latin typeface="Times New Roman" pitchFamily="18" charset="0"/>
                <a:cs typeface="Times New Roman" pitchFamily="18" charset="0"/>
              </a:rPr>
              <a:t>take for granted in our daily lives – has come to us from </a:t>
            </a:r>
            <a:r>
              <a:rPr lang="en-US" sz="2800" dirty="0" smtClean="0">
                <a:latin typeface="Times New Roman" pitchFamily="18" charset="0"/>
                <a:cs typeface="Times New Roman" pitchFamily="18" charset="0"/>
              </a:rPr>
              <a:t>the Mesopotamians</a:t>
            </a:r>
            <a:r>
              <a:rPr lang="en-US" sz="2800" dirty="0" smtClean="0">
                <a:latin typeface="Times New Roman" pitchFamily="18" charset="0"/>
                <a:cs typeface="Times New Roman" pitchFamily="18" charset="0"/>
              </a:rPr>
              <a:t>. </a:t>
            </a:r>
            <a:endParaRPr lang="en-US" sz="2800" dirty="0" smtClean="0">
              <a:latin typeface="Times New Roman" pitchFamily="18" charset="0"/>
              <a:cs typeface="Times New Roman" pitchFamily="18" charset="0"/>
            </a:endParaRPr>
          </a:p>
          <a:p>
            <a:r>
              <a:rPr lang="en-US" sz="2800" dirty="0" smtClean="0">
                <a:latin typeface="Times New Roman" pitchFamily="18" charset="0"/>
                <a:cs typeface="Times New Roman" pitchFamily="18" charset="0"/>
              </a:rPr>
              <a:t>These </a:t>
            </a:r>
            <a:r>
              <a:rPr lang="en-US" sz="2800" dirty="0" smtClean="0">
                <a:latin typeface="Times New Roman" pitchFamily="18" charset="0"/>
                <a:cs typeface="Times New Roman" pitchFamily="18" charset="0"/>
              </a:rPr>
              <a:t>time divisions were adopted by the </a:t>
            </a:r>
            <a:r>
              <a:rPr lang="en-US" sz="2800" dirty="0" smtClean="0">
                <a:latin typeface="Times New Roman" pitchFamily="18" charset="0"/>
                <a:cs typeface="Times New Roman" pitchFamily="18" charset="0"/>
              </a:rPr>
              <a:t>successors of </a:t>
            </a:r>
            <a:r>
              <a:rPr lang="en-US" sz="2800" dirty="0" smtClean="0">
                <a:latin typeface="Times New Roman" pitchFamily="18" charset="0"/>
                <a:cs typeface="Times New Roman" pitchFamily="18" charset="0"/>
              </a:rPr>
              <a:t>Alexander and from there transmitted to the Roman world, then </a:t>
            </a:r>
            <a:r>
              <a:rPr lang="en-US" sz="2800" dirty="0" smtClean="0">
                <a:latin typeface="Times New Roman" pitchFamily="18" charset="0"/>
                <a:cs typeface="Times New Roman" pitchFamily="18" charset="0"/>
              </a:rPr>
              <a:t>to the </a:t>
            </a:r>
            <a:r>
              <a:rPr lang="en-US" sz="2800" dirty="0" smtClean="0">
                <a:latin typeface="Times New Roman" pitchFamily="18" charset="0"/>
                <a:cs typeface="Times New Roman" pitchFamily="18" charset="0"/>
              </a:rPr>
              <a:t>world of Islam, and then to medieval Europe .</a:t>
            </a:r>
            <a:endParaRPr lang="en-US" sz="2800" dirty="0">
              <a:latin typeface="Times New Roman" pitchFamily="18" charset="0"/>
              <a:cs typeface="Times New Roman" pitchFamily="18" charset="0"/>
            </a:endParaRP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5602" name="Picture 2" descr="C:\Users\HCL\Desktop\images.jpg"/>
          <p:cNvPicPr>
            <a:picLocks noGrp="1" noChangeAspect="1" noChangeArrowheads="1"/>
          </p:cNvPicPr>
          <p:nvPr>
            <p:ph idx="1"/>
          </p:nvPr>
        </p:nvPicPr>
        <p:blipFill>
          <a:blip r:embed="rId2"/>
          <a:srcRect/>
          <a:stretch>
            <a:fillRect/>
          </a:stretch>
        </p:blipFill>
        <p:spPr bwMode="auto">
          <a:xfrm>
            <a:off x="609600" y="228600"/>
            <a:ext cx="7924800" cy="6095999"/>
          </a:xfrm>
          <a:prstGeom prst="rect">
            <a:avLst/>
          </a:prstGeom>
        </p:spPr>
        <p:style>
          <a:lnRef idx="2">
            <a:schemeClr val="accent2"/>
          </a:lnRef>
          <a:fillRef idx="1">
            <a:schemeClr val="lt1"/>
          </a:fillRef>
          <a:effectRef idx="0">
            <a:schemeClr val="accent2"/>
          </a:effectRef>
          <a:fontRef idx="minor">
            <a:schemeClr val="dk1"/>
          </a:fontRef>
        </p:style>
      </p:pic>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304800"/>
            <a:ext cx="8229600" cy="5791200"/>
          </a:xfrm>
        </p:spPr>
        <p:style>
          <a:lnRef idx="1">
            <a:schemeClr val="accent1"/>
          </a:lnRef>
          <a:fillRef idx="2">
            <a:schemeClr val="accent1"/>
          </a:fillRef>
          <a:effectRef idx="1">
            <a:schemeClr val="accent1"/>
          </a:effectRef>
          <a:fontRef idx="minor">
            <a:schemeClr val="dk1"/>
          </a:fontRef>
        </p:style>
        <p:txBody>
          <a:bodyPr>
            <a:normAutofit/>
          </a:bodyPr>
          <a:lstStyle/>
          <a:p>
            <a:r>
              <a:rPr lang="en-US" sz="3200" dirty="0" smtClean="0">
                <a:solidFill>
                  <a:srgbClr val="C00000"/>
                </a:solidFill>
                <a:latin typeface="Times New Roman" pitchFamily="18" charset="0"/>
                <a:cs typeface="Times New Roman" pitchFamily="18" charset="0"/>
              </a:rPr>
              <a:t>1.Do you agree with the view that city life would have been impossible without the use of metal?</a:t>
            </a:r>
          </a:p>
          <a:p>
            <a:r>
              <a:rPr lang="en-US" sz="3200" dirty="0" smtClean="0">
                <a:solidFill>
                  <a:srgbClr val="C00000"/>
                </a:solidFill>
                <a:latin typeface="Times New Roman" pitchFamily="18" charset="0"/>
                <a:cs typeface="Times New Roman" pitchFamily="18" charset="0"/>
              </a:rPr>
              <a:t>2. Explain why a system of writing is essential for the birth of a civilization?</a:t>
            </a:r>
          </a:p>
          <a:p>
            <a:r>
              <a:rPr lang="en-US" sz="3200" dirty="0" smtClean="0">
                <a:solidFill>
                  <a:srgbClr val="C00000"/>
                </a:solidFill>
                <a:latin typeface="Times New Roman" pitchFamily="18" charset="0"/>
                <a:cs typeface="Times New Roman" pitchFamily="18" charset="0"/>
              </a:rPr>
              <a:t>3. </a:t>
            </a:r>
            <a:r>
              <a:rPr lang="en-US" sz="3200" dirty="0" smtClean="0">
                <a:solidFill>
                  <a:schemeClr val="tx1"/>
                </a:solidFill>
                <a:latin typeface="Times New Roman" pitchFamily="18" charset="0"/>
                <a:cs typeface="Times New Roman" pitchFamily="18" charset="0"/>
              </a:rPr>
              <a:t>Explain these terms:</a:t>
            </a:r>
          </a:p>
          <a:p>
            <a:r>
              <a:rPr lang="en-US" sz="3200" dirty="0" smtClean="0">
                <a:solidFill>
                  <a:srgbClr val="C00000"/>
                </a:solidFill>
                <a:latin typeface="Times New Roman" pitchFamily="18" charset="0"/>
                <a:cs typeface="Times New Roman" pitchFamily="18" charset="0"/>
              </a:rPr>
              <a:t>Millennium</a:t>
            </a:r>
          </a:p>
          <a:p>
            <a:r>
              <a:rPr lang="en-US" sz="3200" dirty="0" smtClean="0">
                <a:solidFill>
                  <a:srgbClr val="C00000"/>
                </a:solidFill>
                <a:latin typeface="Times New Roman" pitchFamily="18" charset="0"/>
                <a:cs typeface="Times New Roman" pitchFamily="18" charset="0"/>
              </a:rPr>
              <a:t>Modern Iraq</a:t>
            </a:r>
          </a:p>
          <a:p>
            <a:r>
              <a:rPr lang="en-US" sz="3200" dirty="0" smtClean="0">
                <a:solidFill>
                  <a:srgbClr val="C00000"/>
                </a:solidFill>
                <a:latin typeface="Times New Roman" pitchFamily="18" charset="0"/>
                <a:cs typeface="Times New Roman" pitchFamily="18" charset="0"/>
              </a:rPr>
              <a:t>Lapis Lazuli</a:t>
            </a:r>
          </a:p>
          <a:p>
            <a:r>
              <a:rPr lang="en-US" sz="3200" dirty="0" smtClean="0">
                <a:solidFill>
                  <a:srgbClr val="C00000"/>
                </a:solidFill>
                <a:latin typeface="Times New Roman" pitchFamily="18" charset="0"/>
                <a:cs typeface="Times New Roman" pitchFamily="18" charset="0"/>
              </a:rPr>
              <a:t>Sump </a:t>
            </a:r>
            <a:endParaRPr lang="en-US" sz="3200" dirty="0">
              <a:solidFill>
                <a:srgbClr val="C00000"/>
              </a:solidFill>
              <a:latin typeface="Times New Roman" pitchFamily="18" charset="0"/>
              <a:cs typeface="Times New Roman" pitchFamily="18" charset="0"/>
            </a:endParaRP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6626" name="Picture 2" descr="C:\Users\HCL\Desktop\1439962539hpef.jpg"/>
          <p:cNvPicPr>
            <a:picLocks noGrp="1" noChangeAspect="1" noChangeArrowheads="1"/>
          </p:cNvPicPr>
          <p:nvPr>
            <p:ph idx="1"/>
          </p:nvPr>
        </p:nvPicPr>
        <p:blipFill>
          <a:blip r:embed="rId2">
            <a:duotone>
              <a:prstClr val="black"/>
              <a:srgbClr val="D9C3A5">
                <a:tint val="50000"/>
                <a:satMod val="180000"/>
              </a:srgbClr>
            </a:duotone>
          </a:blip>
          <a:srcRect l="5263" t="8333" r="7017" b="9524"/>
          <a:stretch>
            <a:fillRect/>
          </a:stretch>
        </p:blipFill>
        <p:spPr bwMode="auto">
          <a:xfrm>
            <a:off x="228600" y="152400"/>
            <a:ext cx="8610600" cy="6400800"/>
          </a:xfrm>
          <a:prstGeom prst="rect">
            <a:avLst/>
          </a:prstGeom>
          <a:ln>
            <a:noFill/>
          </a:ln>
          <a:effectLst>
            <a:softEdge rad="112500"/>
          </a:effectLst>
        </p:spPr>
      </p:pic>
    </p:spTree>
  </p:cSld>
  <p:clrMapOvr>
    <a:masterClrMapping/>
  </p:clrMapOvr>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Paper">
  <a:themeElements>
    <a:clrScheme name="Solstice">
      <a:dk1>
        <a:sysClr val="windowText" lastClr="000000"/>
      </a:dk1>
      <a:lt1>
        <a:sysClr val="window" lastClr="FFFFFF"/>
      </a:lt1>
      <a:dk2>
        <a:srgbClr val="4F271C"/>
      </a:dk2>
      <a:lt2>
        <a:srgbClr val="E7DEC9"/>
      </a:lt2>
      <a:accent1>
        <a:srgbClr val="3891A7"/>
      </a:accent1>
      <a:accent2>
        <a:srgbClr val="FEB80A"/>
      </a:accent2>
      <a:accent3>
        <a:srgbClr val="C32D2E"/>
      </a:accent3>
      <a:accent4>
        <a:srgbClr val="84AA33"/>
      </a:accent4>
      <a:accent5>
        <a:srgbClr val="964305"/>
      </a:accent5>
      <a:accent6>
        <a:srgbClr val="475A8D"/>
      </a:accent6>
      <a:hlink>
        <a:srgbClr val="8DC765"/>
      </a:hlink>
      <a:folHlink>
        <a:srgbClr val="AA8A14"/>
      </a:folHlink>
    </a:clrScheme>
    <a:fontScheme name="Paper">
      <a:majorFont>
        <a:latin typeface="Constantia"/>
        <a:ea typeface=""/>
        <a:cs typeface=""/>
        <a:font script="Jpan" typeface="HG明朝E"/>
        <a:font script="Hang" typeface="궁서"/>
        <a:font script="Hans" typeface="华文新魏"/>
        <a:font script="Hant" typeface="標楷體"/>
        <a:font script="Arab" typeface="Times New Roman"/>
        <a:font script="Hebr" typeface="Times New Roman"/>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onstantia"/>
        <a:ea typeface=""/>
        <a:cs typeface=""/>
        <a:font script="Jpan" typeface="HG明朝E"/>
        <a:font script="Hang" typeface="궁서"/>
        <a:font script="Hans" typeface="华文新魏"/>
        <a:font script="Hant" typeface="標楷體"/>
        <a:font script="Arab" typeface="Times New Roman"/>
        <a:font script="Hebr" typeface="Times New Roman"/>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Paper">
      <a:fillStyleLst>
        <a:solidFill>
          <a:schemeClr val="phClr"/>
        </a:solidFill>
        <a:blipFill>
          <a:blip xmlns:r="http://schemas.openxmlformats.org/officeDocument/2006/relationships" r:embed="rId1">
            <a:duotone>
              <a:schemeClr val="phClr">
                <a:shade val="63000"/>
                <a:tint val="82000"/>
              </a:schemeClr>
              <a:schemeClr val="phClr">
                <a:tint val="10000"/>
                <a:satMod val="400000"/>
              </a:schemeClr>
            </a:duotone>
          </a:blip>
          <a:tile tx="0" ty="0" sx="40000" sy="40000" flip="none" algn="tl"/>
        </a:blipFill>
        <a:blipFill>
          <a:blip xmlns:r="http://schemas.openxmlformats.org/officeDocument/2006/relationships" r:embed="rId1">
            <a:duotone>
              <a:schemeClr val="phClr">
                <a:shade val="40000"/>
              </a:schemeClr>
              <a:schemeClr val="phClr">
                <a:tint val="42000"/>
              </a:schemeClr>
            </a:duotone>
          </a:blip>
          <a:tile tx="0" ty="0" sx="40000" sy="40000" flip="none" algn="tl"/>
        </a:blipFill>
      </a:fillStyleLst>
      <a:lnStyleLst>
        <a:ln w="12700" cap="flat" cmpd="sng" algn="ctr">
          <a:solidFill>
            <a:schemeClr val="phClr"/>
          </a:solidFill>
          <a:prstDash val="solid"/>
        </a:ln>
        <a:ln w="38100" cap="flat" cmpd="sng" algn="ctr">
          <a:solidFill>
            <a:schemeClr val="phClr"/>
          </a:solidFill>
          <a:prstDash val="solid"/>
        </a:ln>
        <a:ln w="63500" cap="flat" cmpd="sng" algn="ctr">
          <a:solidFill>
            <a:schemeClr val="phClr"/>
          </a:solidFill>
          <a:prstDash val="solid"/>
        </a:ln>
      </a:lnStyleLst>
      <a:effectStyleLst>
        <a:effectStyle>
          <a:effectLst>
            <a:outerShdw blurRad="95000" rotWithShape="0">
              <a:srgbClr val="000000">
                <a:alpha val="50000"/>
              </a:srgbClr>
            </a:outerShdw>
            <a:softEdge rad="12700"/>
          </a:effectLst>
        </a:effectStyle>
        <a:effectStyle>
          <a:effectLst>
            <a:outerShdw blurRad="95000" rotWithShape="0">
              <a:srgbClr val="000000">
                <a:alpha val="50000"/>
              </a:srgbClr>
            </a:outerShdw>
            <a:softEdge rad="12700"/>
          </a:effectLst>
        </a:effectStyle>
        <a:effectStyle>
          <a:effectLst>
            <a:outerShdw blurRad="95000" algn="tl" rotWithShape="0">
              <a:srgbClr val="000000">
                <a:alpha val="50000"/>
              </a:srgbClr>
            </a:outerShdw>
          </a:effectLst>
          <a:scene3d>
            <a:camera prst="orthographicFront"/>
            <a:lightRig rig="soft" dir="t">
              <a:rot lat="0" lon="0" rev="18000000"/>
            </a:lightRig>
          </a:scene3d>
          <a:sp3d prstMaterial="dkEdge">
            <a:bevelT w="73660" h="44450" prst="riblet"/>
          </a:sp3d>
        </a:effectStyle>
      </a:effectStyleLst>
      <a:bgFillStyleLst>
        <a:solidFill>
          <a:schemeClr val="phClr"/>
        </a:solidFill>
        <a:blipFill>
          <a:blip xmlns:r="http://schemas.openxmlformats.org/officeDocument/2006/relationships" r:embed="rId1">
            <a:duotone>
              <a:schemeClr val="phClr">
                <a:shade val="55000"/>
                <a:alpha val="20000"/>
              </a:schemeClr>
              <a:schemeClr val="phClr">
                <a:tint val="40000"/>
                <a:shade val="90000"/>
                <a:satMod val="60000"/>
                <a:alpha val="20000"/>
              </a:schemeClr>
            </a:duotone>
          </a:blip>
          <a:tile tx="0" ty="0" sx="58000" sy="38000" flip="none" algn="tl"/>
        </a:blipFill>
        <a:blipFill>
          <a:blip xmlns:r="http://schemas.openxmlformats.org/officeDocument/2006/relationships" r:embed="rId2">
            <a:duotone>
              <a:schemeClr val="phClr">
                <a:shade val="12000"/>
                <a:satMod val="240000"/>
              </a:schemeClr>
              <a:schemeClr val="phClr">
                <a:tint val="65000"/>
              </a:schemeClr>
            </a:duotone>
          </a:blip>
          <a:stretch>
            <a:fillRect/>
          </a:stretch>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Paper</Template>
  <TotalTime>361</TotalTime>
  <Words>2481</Words>
  <Application>Microsoft Office PowerPoint</Application>
  <PresentationFormat>On-screen Show (4:3)</PresentationFormat>
  <Paragraphs>109</Paragraphs>
  <Slides>46</Slides>
  <Notes>0</Notes>
  <HiddenSlides>0</HiddenSlides>
  <MMClips>0</MMClips>
  <ScaleCrop>false</ScaleCrop>
  <HeadingPairs>
    <vt:vector size="4" baseType="variant">
      <vt:variant>
        <vt:lpstr>Theme</vt:lpstr>
      </vt:variant>
      <vt:variant>
        <vt:i4>1</vt:i4>
      </vt:variant>
      <vt:variant>
        <vt:lpstr>Slide Titles</vt:lpstr>
      </vt:variant>
      <vt:variant>
        <vt:i4>46</vt:i4>
      </vt:variant>
    </vt:vector>
  </HeadingPairs>
  <TitlesOfParts>
    <vt:vector size="47" baseType="lpstr">
      <vt:lpstr>Paper</vt:lpstr>
      <vt:lpstr>Theme: 2 Writing and City Life XI –History(027) Session:2020-2021</vt:lpstr>
      <vt:lpstr>Slide 2</vt:lpstr>
      <vt:lpstr>Slide 3</vt:lpstr>
      <vt:lpstr>Introduction of Mesopotamia</vt:lpstr>
      <vt:lpstr>Interesting Facts</vt:lpstr>
      <vt:lpstr>Slide 6</vt:lpstr>
      <vt:lpstr>Mesopotamia and its Geography</vt:lpstr>
      <vt:lpstr>Slide 8</vt:lpstr>
      <vt:lpstr>Slide 9</vt:lpstr>
      <vt:lpstr>Significance of Urbanism</vt:lpstr>
      <vt:lpstr>Features</vt:lpstr>
      <vt:lpstr>ACTIVITY</vt:lpstr>
      <vt:lpstr>Image of Warka Head</vt:lpstr>
      <vt:lpstr>FEATURES :WARKA HEAD</vt:lpstr>
      <vt:lpstr>Movement of Goods into Cities</vt:lpstr>
      <vt:lpstr>Slide 16</vt:lpstr>
      <vt:lpstr>Development of Writing</vt:lpstr>
      <vt:lpstr>Slide 18</vt:lpstr>
      <vt:lpstr>How it made?</vt:lpstr>
      <vt:lpstr>Slide 20</vt:lpstr>
      <vt:lpstr> What is Cuneiform?</vt:lpstr>
      <vt:lpstr>     </vt:lpstr>
      <vt:lpstr>Literacy in Mesopotamia</vt:lpstr>
      <vt:lpstr>The Uses of Writing</vt:lpstr>
      <vt:lpstr>Slide 25</vt:lpstr>
      <vt:lpstr>Slide 26</vt:lpstr>
      <vt:lpstr>Slide 27</vt:lpstr>
      <vt:lpstr>Urbanisation in Southern Mesopotamia</vt:lpstr>
      <vt:lpstr>Urbanisation in Southern Mesopotamia: Temples and Kings</vt:lpstr>
      <vt:lpstr>Man-Made Problems</vt:lpstr>
      <vt:lpstr>Uruk City</vt:lpstr>
      <vt:lpstr>Ur an Earliest City</vt:lpstr>
      <vt:lpstr>Slide 33</vt:lpstr>
      <vt:lpstr>Slide 34</vt:lpstr>
      <vt:lpstr>The Seal – An Urban Artefact</vt:lpstr>
      <vt:lpstr>Images of Seals</vt:lpstr>
      <vt:lpstr>Society in Mesopotamia</vt:lpstr>
      <vt:lpstr>Features of Society</vt:lpstr>
      <vt:lpstr>The Palace at Mari of King Zimrilim (1810-1760 BCE)</vt:lpstr>
      <vt:lpstr>Slide 40</vt:lpstr>
      <vt:lpstr>Slide 41</vt:lpstr>
      <vt:lpstr>The Legacy of Mesopotamia</vt:lpstr>
      <vt:lpstr>Slide 43</vt:lpstr>
      <vt:lpstr>Slide 44</vt:lpstr>
      <vt:lpstr>Slide 45</vt:lpstr>
      <vt:lpstr>Slide 46</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Theme: 2 Writing and City Life XI –History(027) Session:2020-2021</dc:title>
  <dc:creator>HCL</dc:creator>
  <cp:lastModifiedBy>HCL</cp:lastModifiedBy>
  <cp:revision>104</cp:revision>
  <dcterms:created xsi:type="dcterms:W3CDTF">2020-07-08T10:07:58Z</dcterms:created>
  <dcterms:modified xsi:type="dcterms:W3CDTF">2020-07-08T19:37:07Z</dcterms:modified>
</cp:coreProperties>
</file>