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6" r:id="rId1"/>
  </p:sldMasterIdLst>
  <p:notesMasterIdLst>
    <p:notesMasterId r:id="rId15"/>
  </p:notesMasterIdLst>
  <p:sldIdLst>
    <p:sldId id="264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5" r:id="rId10"/>
    <p:sldId id="266" r:id="rId11"/>
    <p:sldId id="267" r:id="rId12"/>
    <p:sldId id="268" r:id="rId13"/>
    <p:sldId id="270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CD8802-D62B-494E-8ED5-54D642DEF8D8}" type="datetimeFigureOut">
              <a:rPr lang="en-IN" smtClean="0"/>
              <a:t>12-07-2020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389017-89D5-4BD8-98AA-DC0DB2AADDC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372007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7" name="Google Shape;37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" name="Google Shape;38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930554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" name="Google Shape;43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" name="Google Shape;44;p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361152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9" name="Google Shape;49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" name="Google Shape;50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072433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5" name="Google Shape;55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56;p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052212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7A8EF-6087-427D-8C04-1B2CC16691DC}" type="datetimeFigureOut">
              <a:rPr lang="en-IN" smtClean="0"/>
              <a:t>12-07-2020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2846E-0618-4F47-B305-52A757CEB08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063489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7A8EF-6087-427D-8C04-1B2CC16691DC}" type="datetimeFigureOut">
              <a:rPr lang="en-IN" smtClean="0"/>
              <a:t>12-07-2020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2846E-0618-4F47-B305-52A757CEB08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696974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7A8EF-6087-427D-8C04-1B2CC16691DC}" type="datetimeFigureOut">
              <a:rPr lang="en-IN" smtClean="0"/>
              <a:t>12-07-2020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2846E-0618-4F47-B305-52A757CEB08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706724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7A8EF-6087-427D-8C04-1B2CC16691DC}" type="datetimeFigureOut">
              <a:rPr lang="en-IN" smtClean="0"/>
              <a:t>12-07-2020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2846E-0618-4F47-B305-52A757CEB08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794095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7A8EF-6087-427D-8C04-1B2CC16691DC}" type="datetimeFigureOut">
              <a:rPr lang="en-IN" smtClean="0"/>
              <a:t>12-07-2020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2846E-0618-4F47-B305-52A757CEB08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469047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7A8EF-6087-427D-8C04-1B2CC16691DC}" type="datetimeFigureOut">
              <a:rPr lang="en-IN" smtClean="0"/>
              <a:t>12-07-2020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2846E-0618-4F47-B305-52A757CEB08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523079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7A8EF-6087-427D-8C04-1B2CC16691DC}" type="datetimeFigureOut">
              <a:rPr lang="en-IN" smtClean="0"/>
              <a:t>12-07-2020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2846E-0618-4F47-B305-52A757CEB08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309138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7A8EF-6087-427D-8C04-1B2CC16691DC}" type="datetimeFigureOut">
              <a:rPr lang="en-IN" smtClean="0"/>
              <a:t>12-07-2020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2846E-0618-4F47-B305-52A757CEB08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771948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7A8EF-6087-427D-8C04-1B2CC16691DC}" type="datetimeFigureOut">
              <a:rPr lang="en-IN" smtClean="0"/>
              <a:t>12-07-2020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2846E-0618-4F47-B305-52A757CEB08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919912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7A8EF-6087-427D-8C04-1B2CC16691DC}" type="datetimeFigureOut">
              <a:rPr lang="en-IN" smtClean="0"/>
              <a:t>12-07-2020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2846E-0618-4F47-B305-52A757CEB08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418769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7A8EF-6087-427D-8C04-1B2CC16691DC}" type="datetimeFigureOut">
              <a:rPr lang="en-IN" smtClean="0"/>
              <a:t>12-07-2020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2846E-0618-4F47-B305-52A757CEB081}" type="slidenum">
              <a:rPr lang="en-IN" smtClean="0"/>
              <a:t>‹#›</a:t>
            </a:fld>
            <a:endParaRPr lang="en-IN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023393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7A8EF-6087-427D-8C04-1B2CC16691DC}" type="datetimeFigureOut">
              <a:rPr lang="en-IN" smtClean="0"/>
              <a:t>12-07-2020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2846E-0618-4F47-B305-52A757CEB08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508308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7A8EF-6087-427D-8C04-1B2CC16691DC}" type="datetimeFigureOut">
              <a:rPr lang="en-IN" smtClean="0"/>
              <a:t>12-07-2020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2846E-0618-4F47-B305-52A757CEB081}" type="slidenum">
              <a:rPr lang="en-IN" smtClean="0"/>
              <a:t>‹#›</a:t>
            </a:fld>
            <a:endParaRPr lang="en-IN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527992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7A8EF-6087-427D-8C04-1B2CC16691DC}" type="datetimeFigureOut">
              <a:rPr lang="en-IN" smtClean="0"/>
              <a:t>12-07-2020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2846E-0618-4F47-B305-52A757CEB08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45338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7A8EF-6087-427D-8C04-1B2CC16691DC}" type="datetimeFigureOut">
              <a:rPr lang="en-IN" smtClean="0"/>
              <a:t>12-07-2020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2846E-0618-4F47-B305-52A757CEB08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826952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7A8EF-6087-427D-8C04-1B2CC16691DC}" type="datetimeFigureOut">
              <a:rPr lang="en-IN" smtClean="0"/>
              <a:t>12-07-2020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2846E-0618-4F47-B305-52A757CEB08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716402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C7A8EF-6087-427D-8C04-1B2CC16691DC}" type="datetimeFigureOut">
              <a:rPr lang="en-IN" smtClean="0"/>
              <a:t>12-07-2020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CA42846E-0618-4F47-B305-52A757CEB08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654434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  <p:sldLayoutId id="2147483718" r:id="rId12"/>
    <p:sldLayoutId id="2147483719" r:id="rId13"/>
    <p:sldLayoutId id="2147483720" r:id="rId14"/>
    <p:sldLayoutId id="2147483721" r:id="rId15"/>
    <p:sldLayoutId id="2147483722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61654" y="301375"/>
            <a:ext cx="11452261" cy="6356279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IN" sz="8800" dirty="0"/>
              <a:t>RELATION</a:t>
            </a:r>
          </a:p>
          <a:p>
            <a:r>
              <a:rPr lang="en-IN" sz="8800" dirty="0"/>
              <a:t>                   &amp;</a:t>
            </a:r>
          </a:p>
          <a:p>
            <a:r>
              <a:rPr lang="en-IN" sz="8800" dirty="0"/>
              <a:t>            FUNCTIONS</a:t>
            </a:r>
          </a:p>
        </p:txBody>
      </p:sp>
    </p:spTree>
    <p:extLst>
      <p:ext uri="{BB962C8B-B14F-4D97-AF65-F5344CB8AC3E}">
        <p14:creationId xmlns:p14="http://schemas.microsoft.com/office/powerpoint/2010/main" val="10047752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257577"/>
            <a:ext cx="9144000" cy="1223493"/>
          </a:xfrm>
        </p:spPr>
        <p:txBody>
          <a:bodyPr/>
          <a:lstStyle/>
          <a:p>
            <a:pPr algn="ctr"/>
            <a:r>
              <a:rPr lang="en-IN" dirty="0" smtClean="0"/>
              <a:t>ORDERED PAIR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1803043"/>
            <a:ext cx="7766936" cy="3344690"/>
          </a:xfrm>
        </p:spPr>
        <p:txBody>
          <a:bodyPr>
            <a:normAutofit/>
          </a:bodyPr>
          <a:lstStyle/>
          <a:p>
            <a:pPr algn="l"/>
            <a:r>
              <a:rPr lang="en-IN" sz="2800" dirty="0" smtClean="0">
                <a:solidFill>
                  <a:srgbClr val="FF0000"/>
                </a:solidFill>
              </a:rPr>
              <a:t>Ordered pair is a pair of objects or elements taken in a specific order.</a:t>
            </a:r>
          </a:p>
          <a:p>
            <a:pPr algn="l"/>
            <a:r>
              <a:rPr lang="en-IN" sz="2800" dirty="0" smtClean="0">
                <a:solidFill>
                  <a:srgbClr val="FF0000"/>
                </a:solidFill>
              </a:rPr>
              <a:t>In ordered pair (</a:t>
            </a:r>
            <a:r>
              <a:rPr lang="en-IN" sz="2800" dirty="0" err="1" smtClean="0">
                <a:solidFill>
                  <a:srgbClr val="FF0000"/>
                </a:solidFill>
              </a:rPr>
              <a:t>a,b</a:t>
            </a:r>
            <a:r>
              <a:rPr lang="en-IN" sz="2800" dirty="0" smtClean="0">
                <a:solidFill>
                  <a:srgbClr val="FF0000"/>
                </a:solidFill>
              </a:rPr>
              <a:t>)  ‘a’ is called the first element (or component) and ‘b’ is called the second element(or component).</a:t>
            </a:r>
          </a:p>
          <a:p>
            <a:pPr algn="l"/>
            <a:r>
              <a:rPr lang="en-IN" sz="2800" dirty="0" smtClean="0">
                <a:solidFill>
                  <a:srgbClr val="FF0000"/>
                </a:solidFill>
              </a:rPr>
              <a:t>Two ordered pair (</a:t>
            </a:r>
            <a:r>
              <a:rPr lang="en-IN" sz="2800" dirty="0" err="1" smtClean="0">
                <a:solidFill>
                  <a:srgbClr val="FF0000"/>
                </a:solidFill>
              </a:rPr>
              <a:t>a,b</a:t>
            </a:r>
            <a:r>
              <a:rPr lang="en-IN" sz="2800" dirty="0" smtClean="0">
                <a:solidFill>
                  <a:srgbClr val="FF0000"/>
                </a:solidFill>
              </a:rPr>
              <a:t>) and (</a:t>
            </a:r>
            <a:r>
              <a:rPr lang="en-IN" sz="2800" dirty="0" err="1" smtClean="0">
                <a:solidFill>
                  <a:srgbClr val="FF0000"/>
                </a:solidFill>
              </a:rPr>
              <a:t>c,d</a:t>
            </a:r>
            <a:r>
              <a:rPr lang="en-IN" sz="2800" dirty="0" smtClean="0">
                <a:solidFill>
                  <a:srgbClr val="FF0000"/>
                </a:solidFill>
              </a:rPr>
              <a:t>) are </a:t>
            </a:r>
            <a:r>
              <a:rPr lang="en-IN" sz="2800" dirty="0" err="1" smtClean="0">
                <a:solidFill>
                  <a:srgbClr val="FF0000"/>
                </a:solidFill>
              </a:rPr>
              <a:t>equal,iff</a:t>
            </a:r>
            <a:r>
              <a:rPr lang="en-IN" sz="2800" dirty="0" smtClean="0">
                <a:solidFill>
                  <a:srgbClr val="FF0000"/>
                </a:solidFill>
              </a:rPr>
              <a:t> a=c and b=d</a:t>
            </a:r>
            <a:endParaRPr lang="en-IN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87112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CARTESIAN PRODUCT OF TWO SETS</a:t>
            </a:r>
            <a:endParaRPr lang="en-IN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IN" sz="2800" dirty="0" smtClean="0"/>
                  <a:t>The Cartesian product of two sets A and B is the set of all ordered pairs (</a:t>
                </a:r>
                <a:r>
                  <a:rPr lang="en-IN" sz="2800" dirty="0" err="1" smtClean="0"/>
                  <a:t>a,b</a:t>
                </a:r>
                <a:r>
                  <a:rPr lang="en-IN" sz="2800" dirty="0" smtClean="0"/>
                  <a:t>)where </a:t>
                </a:r>
                <a:r>
                  <a:rPr lang="en-IN" sz="2800" dirty="0" err="1" smtClean="0"/>
                  <a:t>forst</a:t>
                </a:r>
                <a:r>
                  <a:rPr lang="en-IN" sz="2800" dirty="0" smtClean="0"/>
                  <a:t> element a is from A and second element b is from B.</a:t>
                </a:r>
              </a:p>
              <a:p>
                <a:r>
                  <a:rPr lang="en-IN" sz="2800" dirty="0" smtClean="0"/>
                  <a:t>Symbolically,  AXB = { (</a:t>
                </a:r>
                <a:r>
                  <a:rPr lang="en-IN" sz="2800" dirty="0" err="1" smtClean="0"/>
                  <a:t>a,b</a:t>
                </a:r>
                <a:r>
                  <a:rPr lang="en-IN" sz="2800" dirty="0" smtClean="0"/>
                  <a:t>) : a</a:t>
                </a:r>
                <a14:m>
                  <m:oMath xmlns:m="http://schemas.openxmlformats.org/officeDocument/2006/math">
                    <m:r>
                      <a:rPr lang="en-IN" sz="2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IN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IN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IN" sz="2800" dirty="0" smtClean="0"/>
                  <a:t> b</a:t>
                </a:r>
                <a14:m>
                  <m:oMath xmlns:m="http://schemas.openxmlformats.org/officeDocument/2006/math">
                    <m:r>
                      <a:rPr lang="en-IN" sz="28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</m:oMath>
                </a14:m>
                <a:r>
                  <a:rPr lang="en-IN" sz="2800" dirty="0" smtClean="0"/>
                  <a:t>B }</a:t>
                </a:r>
              </a:p>
              <a:p>
                <a:r>
                  <a:rPr lang="en-IN" sz="2800" dirty="0" err="1" smtClean="0"/>
                  <a:t>e.g</a:t>
                </a:r>
                <a:r>
                  <a:rPr lang="en-IN" sz="2800" dirty="0" smtClean="0"/>
                  <a:t> . Let A={ 2,4,6 }  and  B={ </a:t>
                </a:r>
                <a:r>
                  <a:rPr lang="en-IN" sz="2800" dirty="0" err="1" smtClean="0"/>
                  <a:t>x,y</a:t>
                </a:r>
                <a:r>
                  <a:rPr lang="en-IN" sz="2800" dirty="0" smtClean="0"/>
                  <a:t> } then AXB={(2,x),(2,y),(4,x),(4,y),6,x),(6,y)} and BXA={(x,2),(x,4),(x,6),(y,2),(y,4),(y,6)}</a:t>
                </a:r>
              </a:p>
              <a:p>
                <a:pPr marL="0" indent="0">
                  <a:buNone/>
                </a:pPr>
                <a:endParaRPr lang="en-IN" dirty="0" smtClean="0"/>
              </a:p>
              <a:p>
                <a:pPr marL="0" indent="0">
                  <a:buNone/>
                </a:pPr>
                <a:endParaRPr lang="en-IN" dirty="0" smtClean="0"/>
              </a:p>
              <a:p>
                <a:endParaRPr lang="en-IN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851" t="-1413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600888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indent="0" algn="ctr"/>
            <a:r>
              <a:rPr lang="en-IN" sz="6600" dirty="0"/>
              <a:t>OBSERVATIONS: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endParaRPr lang="en-IN" dirty="0" smtClean="0"/>
              </a:p>
              <a:p>
                <a:pPr marL="0" indent="0">
                  <a:buNone/>
                </a:pPr>
                <a:r>
                  <a:rPr lang="en-IN" dirty="0"/>
                  <a:t> </a:t>
                </a:r>
                <a:r>
                  <a:rPr lang="en-IN" dirty="0" smtClean="0"/>
                  <a:t>   </a:t>
                </a:r>
                <a:r>
                  <a:rPr lang="en-IN" sz="3600" dirty="0" smtClean="0"/>
                  <a:t>#       AXB </a:t>
                </a:r>
                <a14:m>
                  <m:oMath xmlns:m="http://schemas.openxmlformats.org/officeDocument/2006/math">
                    <m:r>
                      <a:rPr lang="en-IN" sz="3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  <m:r>
                      <a:rPr lang="en-IN" sz="3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IN" sz="3600" dirty="0"/>
                  <a:t>XA unless A=B</a:t>
                </a:r>
              </a:p>
              <a:p>
                <a:pPr marL="0" indent="0">
                  <a:buNone/>
                </a:pPr>
                <a:r>
                  <a:rPr lang="en-IN" sz="3600" dirty="0"/>
                  <a:t>  #      n(AXB) = n(BXA) = n(A) x n(B</a:t>
                </a:r>
                <a:r>
                  <a:rPr lang="en-IN" sz="3600" dirty="0" smtClean="0"/>
                  <a:t>)</a:t>
                </a:r>
              </a:p>
              <a:p>
                <a:pPr marL="0" indent="0">
                  <a:buNone/>
                </a:pPr>
                <a:r>
                  <a:rPr lang="en-IN" sz="3600" dirty="0"/>
                  <a:t> </a:t>
                </a:r>
                <a:r>
                  <a:rPr lang="en-IN" sz="3600" dirty="0" smtClean="0"/>
                  <a:t> #      A X B = </a:t>
                </a:r>
                <a14:m>
                  <m:oMath xmlns:m="http://schemas.openxmlformats.org/officeDocument/2006/math">
                    <m:r>
                      <a:rPr lang="en-IN" sz="3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∅</m:t>
                    </m:r>
                  </m:oMath>
                </a14:m>
                <a:r>
                  <a:rPr lang="en-IN" sz="3600" dirty="0" smtClean="0"/>
                  <a:t>, </a:t>
                </a:r>
              </a:p>
              <a:p>
                <a:pPr marL="0" indent="0">
                  <a:buNone/>
                </a:pPr>
                <a:r>
                  <a:rPr lang="en-IN" sz="3600" dirty="0" smtClean="0"/>
                  <a:t>when one or both of A,B are non empty sets.</a:t>
                </a:r>
                <a:endParaRPr lang="en-IN" sz="36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2128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249241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IN" sz="9600" dirty="0" smtClean="0"/>
              <a:t>RELATION</a:t>
            </a:r>
            <a:endParaRPr lang="en-IN" sz="9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IN" sz="2000" dirty="0" smtClean="0"/>
                  <a:t>If A and B are two non empty sets then any subset of </a:t>
                </a:r>
                <a:r>
                  <a:rPr lang="en-IN" sz="2000" dirty="0" err="1" smtClean="0"/>
                  <a:t>AxB</a:t>
                </a:r>
                <a:r>
                  <a:rPr lang="en-IN" sz="2000" dirty="0" smtClean="0"/>
                  <a:t> is called a Relation from set A to set B.</a:t>
                </a:r>
              </a:p>
              <a:p>
                <a:r>
                  <a:rPr lang="en-IN" sz="2000" dirty="0" smtClean="0"/>
                  <a:t>Thus R is a relation from A to B if and only if </a:t>
                </a:r>
                <a14:m>
                  <m:oMath xmlns:m="http://schemas.openxmlformats.org/officeDocument/2006/math">
                    <m:r>
                      <a:rPr lang="en-IN" sz="2000" b="0" i="1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IN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IN" sz="2000" dirty="0" smtClean="0"/>
                  <a:t> A x B</a:t>
                </a:r>
              </a:p>
              <a:p>
                <a:r>
                  <a:rPr lang="en-IN" sz="2000" dirty="0" smtClean="0"/>
                  <a:t>e.g.  Consider  the relation “has its cube </a:t>
                </a:r>
                <a:r>
                  <a:rPr lang="en-IN" sz="2000" dirty="0" err="1" smtClean="0"/>
                  <a:t>as”,from</a:t>
                </a:r>
                <a:r>
                  <a:rPr lang="en-IN" sz="2000" dirty="0" smtClean="0"/>
                  <a:t> set N to N .</a:t>
                </a:r>
              </a:p>
              <a:p>
                <a:pPr marL="0" indent="0">
                  <a:buNone/>
                </a:pPr>
                <a:r>
                  <a:rPr lang="en-IN" sz="2000" dirty="0"/>
                  <a:t> </a:t>
                </a:r>
                <a:r>
                  <a:rPr lang="en-IN" sz="2000" dirty="0" smtClean="0"/>
                  <a:t>     we get 1 R 1, 2 R 8,3 R 27 and so on i.e. 1 has </a:t>
                </a:r>
                <a:r>
                  <a:rPr lang="en-IN" sz="2000" dirty="0"/>
                  <a:t>i</a:t>
                </a:r>
                <a:r>
                  <a:rPr lang="en-IN" sz="2000" dirty="0" smtClean="0"/>
                  <a:t>ts cube as 1 and 2 has its cube as 8 and so on.</a:t>
                </a:r>
              </a:p>
              <a:p>
                <a:pPr marL="0" indent="0">
                  <a:buNone/>
                </a:pPr>
                <a:r>
                  <a:rPr lang="en-IN" sz="2000" dirty="0" smtClean="0"/>
                  <a:t>R={(1,1),(2,8),(3,27),(4,64),…} </a:t>
                </a:r>
                <a:r>
                  <a:rPr lang="en-IN" sz="2400" dirty="0" smtClean="0"/>
                  <a:t>ROSTER FORM</a:t>
                </a:r>
              </a:p>
              <a:p>
                <a:pPr marL="0" indent="0">
                  <a:buNone/>
                </a:pPr>
                <a:r>
                  <a:rPr lang="en-IN" sz="2000" dirty="0" smtClean="0"/>
                  <a:t>R={(</a:t>
                </a:r>
                <a:r>
                  <a:rPr lang="en-IN" sz="2000" dirty="0" err="1" smtClean="0"/>
                  <a:t>x,y</a:t>
                </a:r>
                <a:r>
                  <a:rPr lang="en-IN" sz="2000" dirty="0" smtClean="0"/>
                  <a:t>) : x</a:t>
                </a:r>
                <a14:m>
                  <m:oMath xmlns:m="http://schemas.openxmlformats.org/officeDocument/2006/math">
                    <m:r>
                      <a:rPr lang="en-IN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𝜖</m:t>
                    </m:r>
                  </m:oMath>
                </a14:m>
                <a:r>
                  <a:rPr lang="en-IN" sz="2000" dirty="0" smtClean="0"/>
                  <a:t>N, y</a:t>
                </a:r>
                <a:r>
                  <a:rPr lang="en-IN" sz="2000" dirty="0" smtClean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IN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𝜖</m:t>
                    </m:r>
                  </m:oMath>
                </a14:m>
                <a:r>
                  <a:rPr lang="en-IN" sz="2000" dirty="0" smtClean="0"/>
                  <a:t>N and y=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IN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IN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IN" sz="20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IN" sz="2000" dirty="0" smtClean="0"/>
                  <a:t>}  </a:t>
                </a:r>
                <a:r>
                  <a:rPr lang="en-IN" sz="2400" dirty="0" smtClean="0"/>
                  <a:t>SET BUILDER FORM</a:t>
                </a:r>
                <a:endParaRPr lang="en-IN" sz="2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709" t="-942" r="-709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635252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4400" dirty="0" smtClean="0"/>
              <a:t>DOMAIN AND RANGE OF RELATION </a:t>
            </a:r>
            <a:endParaRPr lang="en-IN" sz="4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IN" sz="2400" dirty="0" smtClean="0"/>
                  <a:t>Let A and B are two non empty sets and R is a relation from A to B</a:t>
                </a:r>
              </a:p>
              <a:p>
                <a:r>
                  <a:rPr lang="en-IN" sz="2400" dirty="0" smtClean="0"/>
                  <a:t>Domain of R={ x: x</a:t>
                </a:r>
                <a14:m>
                  <m:oMath xmlns:m="http://schemas.openxmlformats.org/officeDocument/2006/math">
                    <m:r>
                      <a:rPr lang="en-IN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</m:oMath>
                </a14:m>
                <a:r>
                  <a:rPr lang="en-IN" sz="2400" dirty="0" smtClean="0"/>
                  <a:t>A,(</a:t>
                </a:r>
                <a:r>
                  <a:rPr lang="en-IN" sz="2400" dirty="0" err="1" smtClean="0"/>
                  <a:t>x,y</a:t>
                </a:r>
                <a:r>
                  <a:rPr lang="en-IN" sz="2400" dirty="0" smtClean="0"/>
                  <a:t>)</a:t>
                </a:r>
                <a:r>
                  <a:rPr lang="en-IN" sz="24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I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</m:oMath>
                </a14:m>
                <a:r>
                  <a:rPr lang="en-IN" sz="2400" dirty="0" smtClean="0"/>
                  <a:t> R for some y</a:t>
                </a:r>
                <a:r>
                  <a:rPr lang="en-IN" sz="24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I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</m:oMath>
                </a14:m>
                <a:r>
                  <a:rPr lang="en-IN" sz="2400" dirty="0" smtClean="0"/>
                  <a:t> B} in other words domain is set of all first components of the ordered pairs which belongs to R.</a:t>
                </a:r>
              </a:p>
              <a:p>
                <a:r>
                  <a:rPr lang="en-IN" sz="2400" dirty="0" smtClean="0"/>
                  <a:t>Range of R ={ y : y</a:t>
                </a:r>
                <a:r>
                  <a:rPr lang="en-IN" sz="2400" dirty="0" smtClean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I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</m:oMath>
                </a14:m>
                <a:r>
                  <a:rPr lang="en-IN" sz="2400" dirty="0" smtClean="0"/>
                  <a:t>B, (</a:t>
                </a:r>
                <a:r>
                  <a:rPr lang="en-IN" sz="2400" dirty="0" err="1" smtClean="0"/>
                  <a:t>x,y</a:t>
                </a:r>
                <a:r>
                  <a:rPr lang="en-IN" sz="2400" dirty="0" smtClean="0"/>
                  <a:t>)</a:t>
                </a:r>
                <a:r>
                  <a:rPr lang="en-IN" sz="2400" dirty="0" smtClean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I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IN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IN" sz="2400" dirty="0" smtClean="0"/>
                  <a:t>R for some x</a:t>
                </a:r>
                <a:r>
                  <a:rPr lang="en-IN" sz="24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I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</m:oMath>
                </a14:m>
                <a:r>
                  <a:rPr lang="en-IN" sz="2400" dirty="0" smtClean="0"/>
                  <a:t>A }</a:t>
                </a:r>
                <a:r>
                  <a:rPr lang="en-IN" sz="2400" dirty="0" err="1" smtClean="0"/>
                  <a:t>i.e.range</a:t>
                </a:r>
                <a:r>
                  <a:rPr lang="en-IN" sz="2400" dirty="0" smtClean="0"/>
                  <a:t> is set of all second components of the ordered pairs which belongs to R.</a:t>
                </a:r>
              </a:p>
              <a:p>
                <a:r>
                  <a:rPr lang="en-IN" sz="2400" dirty="0" smtClean="0"/>
                  <a:t>Codomain of R = Set B</a:t>
                </a:r>
                <a:endParaRPr lang="en-IN" sz="2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567" t="-1256" r="-1489" b="-471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814481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IN" sz="8800" dirty="0" smtClean="0"/>
              <a:t>EXAMPLE:</a:t>
            </a:r>
            <a:endParaRPr lang="en-IN" sz="8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sz="4000" dirty="0" smtClean="0">
                <a:solidFill>
                  <a:srgbClr val="FF0000"/>
                </a:solidFill>
              </a:rPr>
              <a:t>Let A={ 1,2,3,7,9 } , B={ 2,3,6,8 } and R={ (1,2),(2,3),(3,3),(7,6) }</a:t>
            </a:r>
          </a:p>
          <a:p>
            <a:r>
              <a:rPr lang="en-IN" sz="4000" dirty="0" smtClean="0">
                <a:solidFill>
                  <a:srgbClr val="00B0F0"/>
                </a:solidFill>
              </a:rPr>
              <a:t>Domain of R = {1,2,3,7}</a:t>
            </a:r>
          </a:p>
          <a:p>
            <a:r>
              <a:rPr lang="en-IN" sz="4000" dirty="0" smtClean="0">
                <a:solidFill>
                  <a:srgbClr val="00B0F0"/>
                </a:solidFill>
              </a:rPr>
              <a:t>Range of R = { 2,3,6}</a:t>
            </a:r>
          </a:p>
          <a:p>
            <a:r>
              <a:rPr lang="en-IN" sz="4000" dirty="0" smtClean="0">
                <a:solidFill>
                  <a:srgbClr val="00B0F0"/>
                </a:solidFill>
              </a:rPr>
              <a:t>Codomain of R = { 2,3,6,8 }</a:t>
            </a:r>
            <a:endParaRPr lang="en-IN" sz="40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57440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IN" sz="8800" dirty="0" smtClean="0"/>
              <a:t>FUNCTIONS</a:t>
            </a:r>
            <a:endParaRPr lang="en-IN" sz="8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2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N" sz="6600" dirty="0" smtClean="0">
                <a:solidFill>
                  <a:srgbClr val="7030A0"/>
                </a:solidFill>
              </a:rPr>
              <a:t>A function is a special type of relation</a:t>
            </a:r>
            <a:endParaRPr lang="en-IN" sz="66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0216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Google Shape;40;p5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3004800" cy="97536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43333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Google Shape;46;p6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3004800" cy="97536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68183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Google Shape;52;p7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3004800" cy="97536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30837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Google Shape;58;p8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3004800" cy="97536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1456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12147" y="2472744"/>
            <a:ext cx="4237150" cy="1867436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8800" dirty="0" smtClean="0"/>
              <a:t>THANKS</a:t>
            </a:r>
            <a:endParaRPr lang="en-IN" sz="8800" dirty="0"/>
          </a:p>
        </p:txBody>
      </p:sp>
    </p:spTree>
    <p:extLst>
      <p:ext uri="{BB962C8B-B14F-4D97-AF65-F5344CB8AC3E}">
        <p14:creationId xmlns:p14="http://schemas.microsoft.com/office/powerpoint/2010/main" val="3890337950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112</TotalTime>
  <Words>493</Words>
  <Application>Microsoft Office PowerPoint</Application>
  <PresentationFormat>Widescreen</PresentationFormat>
  <Paragraphs>42</Paragraphs>
  <Slides>13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Calibri</vt:lpstr>
      <vt:lpstr>Cambria Math</vt:lpstr>
      <vt:lpstr>Trebuchet MS</vt:lpstr>
      <vt:lpstr>Wingdings 3</vt:lpstr>
      <vt:lpstr>Facet</vt:lpstr>
      <vt:lpstr>PowerPoint Presentation</vt:lpstr>
      <vt:lpstr>ORDERED PAIR</vt:lpstr>
      <vt:lpstr>CARTESIAN PRODUCT OF TWO SETS</vt:lpstr>
      <vt:lpstr>OBSERVATIONS:</vt:lpstr>
      <vt:lpstr>RELATION</vt:lpstr>
      <vt:lpstr>DOMAIN AND RANGE OF RELATION </vt:lpstr>
      <vt:lpstr>EXAMPLE:</vt:lpstr>
      <vt:lpstr>FUNCTIONS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ORDERED PAIR</dc:title>
  <dc:creator>Vibhor Sharma</dc:creator>
  <cp:lastModifiedBy>Vibhor Sharma</cp:lastModifiedBy>
  <cp:revision>17</cp:revision>
  <dcterms:created xsi:type="dcterms:W3CDTF">2020-07-12T13:07:27Z</dcterms:created>
  <dcterms:modified xsi:type="dcterms:W3CDTF">2020-07-12T16:02:04Z</dcterms:modified>
</cp:coreProperties>
</file>