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28"/>
  </p:notesMasterIdLst>
  <p:sldIdLst>
    <p:sldId id="271" r:id="rId2"/>
    <p:sldId id="273" r:id="rId3"/>
    <p:sldId id="276" r:id="rId4"/>
    <p:sldId id="274" r:id="rId5"/>
    <p:sldId id="275" r:id="rId6"/>
    <p:sldId id="257" r:id="rId7"/>
    <p:sldId id="277" r:id="rId8"/>
    <p:sldId id="279" r:id="rId9"/>
    <p:sldId id="259" r:id="rId10"/>
    <p:sldId id="260" r:id="rId11"/>
    <p:sldId id="261" r:id="rId12"/>
    <p:sldId id="262" r:id="rId13"/>
    <p:sldId id="263" r:id="rId14"/>
    <p:sldId id="264" r:id="rId15"/>
    <p:sldId id="280" r:id="rId16"/>
    <p:sldId id="281" r:id="rId17"/>
    <p:sldId id="282" r:id="rId18"/>
    <p:sldId id="283" r:id="rId19"/>
    <p:sldId id="284" r:id="rId20"/>
    <p:sldId id="285" r:id="rId21"/>
    <p:sldId id="287" r:id="rId22"/>
    <p:sldId id="266" r:id="rId23"/>
    <p:sldId id="267" r:id="rId24"/>
    <p:sldId id="286" r:id="rId25"/>
    <p:sldId id="268" r:id="rId26"/>
    <p:sldId id="2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-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25CA0-CFA6-415E-AE17-C1339384D2FD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927F2-4A93-4AB6-980B-97B2DD203B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150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" name="Google Shape;3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9162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8517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5955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734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1858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3744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9154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5168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978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0223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69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34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128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6746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0658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490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225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24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91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020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198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446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852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9684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9612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71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F6CCF-81C0-4A6B-B558-07DF72414C1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19EC01-22BE-43CA-A97F-0D8F799A2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89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wmf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3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31087" y="2459865"/>
            <a:ext cx="4159877" cy="1429556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600" dirty="0"/>
              <a:t>SETS</a:t>
            </a:r>
            <a:endParaRPr lang="en-IN" sz="9600" dirty="0"/>
          </a:p>
        </p:txBody>
      </p:sp>
    </p:spTree>
    <p:extLst>
      <p:ext uri="{BB962C8B-B14F-4D97-AF65-F5344CB8AC3E}">
        <p14:creationId xmlns:p14="http://schemas.microsoft.com/office/powerpoint/2010/main" val="391520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356" y="35053"/>
            <a:ext cx="12379913" cy="6709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5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98490"/>
            <a:ext cx="9144000" cy="5666704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l"/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be any set of objects and ‘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an element of A , then we write </a:t>
            </a:r>
          </a:p>
          <a:p>
            <a:pPr algn="l"/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and read it as ‘ a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belongs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 ‘ a is an element of </a:t>
            </a:r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</a:t>
            </a:r>
            <a:endParaRPr lang="en-IN" sz="4000" cap="none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IN" sz="4000" cap="none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is not an element of A then                 </a:t>
            </a:r>
            <a:endParaRPr lang="en-IN" sz="4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839855"/>
              </p:ext>
            </p:extLst>
          </p:nvPr>
        </p:nvGraphicFramePr>
        <p:xfrm>
          <a:off x="1918953" y="2111777"/>
          <a:ext cx="1558344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4" imgW="406080" imgH="177480" progId="Equation.DSMT4">
                  <p:embed/>
                </p:oleObj>
              </mc:Choice>
              <mc:Fallback>
                <p:oleObj name="Equation" r:id="rId4" imgW="4060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18953" y="2111777"/>
                        <a:ext cx="1558344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882789"/>
              </p:ext>
            </p:extLst>
          </p:nvPr>
        </p:nvGraphicFramePr>
        <p:xfrm>
          <a:off x="5228823" y="4250028"/>
          <a:ext cx="1468191" cy="66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6" imgW="406080" imgH="177480" progId="Equation.DSMT4">
                  <p:embed/>
                </p:oleObj>
              </mc:Choice>
              <mc:Fallback>
                <p:oleObj name="Equation" r:id="rId6" imgW="4060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28823" y="4250028"/>
                        <a:ext cx="1468191" cy="66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582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184" y="182717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638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268" y="66247"/>
            <a:ext cx="13004800" cy="6643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4535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789"/>
            <a:ext cx="10515600" cy="6490952"/>
          </a:xfrm>
        </p:spPr>
        <p:txBody>
          <a:bodyPr/>
          <a:lstStyle/>
          <a:p>
            <a:pPr marL="0" indent="0" algn="ctr">
              <a:buNone/>
            </a:pPr>
            <a:r>
              <a:rPr lang="en-IN" sz="6600" i="1" dirty="0" smtClean="0">
                <a:solidFill>
                  <a:srgbClr val="C00000"/>
                </a:solidFill>
              </a:rPr>
              <a:t>SET BUILDER FORM</a:t>
            </a:r>
          </a:p>
          <a:p>
            <a:pPr marL="0" indent="0">
              <a:buNone/>
            </a:pPr>
            <a:r>
              <a:rPr lang="en-IN" sz="4800" dirty="0" smtClean="0"/>
              <a:t>In set builder form we write the set by some special property </a:t>
            </a:r>
            <a:r>
              <a:rPr lang="en-IN" sz="4800" dirty="0"/>
              <a:t>(</a:t>
            </a:r>
            <a:r>
              <a:rPr lang="en-IN" sz="4800" dirty="0" smtClean="0"/>
              <a:t>or properties) </a:t>
            </a:r>
            <a:r>
              <a:rPr lang="en-IN" sz="4800" dirty="0" smtClean="0"/>
              <a:t>satisfied by all its elements .</a:t>
            </a:r>
          </a:p>
          <a:p>
            <a:pPr marL="0" indent="0">
              <a:buNone/>
            </a:pPr>
            <a:r>
              <a:rPr lang="en-IN" sz="4800" dirty="0" err="1" smtClean="0"/>
              <a:t>e.g.If</a:t>
            </a:r>
            <a:r>
              <a:rPr lang="en-IN" sz="4800" dirty="0" smtClean="0"/>
              <a:t> A is set of natural numbers then we write it as</a:t>
            </a:r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8929"/>
              </p:ext>
            </p:extLst>
          </p:nvPr>
        </p:nvGraphicFramePr>
        <p:xfrm>
          <a:off x="2820474" y="5758645"/>
          <a:ext cx="6336405" cy="861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3" imgW="1879560" imgH="253800" progId="Equation.DSMT4">
                  <p:embed/>
                </p:oleObj>
              </mc:Choice>
              <mc:Fallback>
                <p:oleObj name="Equation" r:id="rId3" imgW="18795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20474" y="5758645"/>
                        <a:ext cx="6336405" cy="861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5651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76695" y="113375"/>
            <a:ext cx="13004800" cy="6601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8582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1357" y="36444"/>
            <a:ext cx="12368696" cy="6679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80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789"/>
            <a:ext cx="10515600" cy="6490952"/>
          </a:xfrm>
        </p:spPr>
        <p:txBody>
          <a:bodyPr/>
          <a:lstStyle/>
          <a:p>
            <a:pPr marL="0" indent="0" algn="ctr">
              <a:buNone/>
            </a:pPr>
            <a:r>
              <a:rPr lang="en-IN" sz="6600" dirty="0" smtClean="0">
                <a:solidFill>
                  <a:srgbClr val="00B050"/>
                </a:solidFill>
              </a:rPr>
              <a:t>FINITE AND INFINITE SETS</a:t>
            </a:r>
          </a:p>
          <a:p>
            <a:pPr marL="0" indent="0">
              <a:buNone/>
            </a:pPr>
            <a:r>
              <a:rPr lang="en-IN" sz="4000" dirty="0" smtClean="0"/>
              <a:t>If elements of a set are finite in </a:t>
            </a:r>
            <a:r>
              <a:rPr lang="en-IN" sz="4000" dirty="0" err="1" smtClean="0"/>
              <a:t>number,then</a:t>
            </a:r>
            <a:r>
              <a:rPr lang="en-IN" sz="4000" dirty="0" smtClean="0"/>
              <a:t> it is called </a:t>
            </a:r>
            <a:r>
              <a:rPr lang="en-IN" sz="4000" i="1" dirty="0" smtClean="0">
                <a:solidFill>
                  <a:srgbClr val="FFC000"/>
                </a:solidFill>
              </a:rPr>
              <a:t>Finite set </a:t>
            </a:r>
            <a:r>
              <a:rPr lang="en-IN" sz="4000" dirty="0" smtClean="0"/>
              <a:t>and if number of elements are not finite (</a:t>
            </a:r>
            <a:r>
              <a:rPr lang="en-IN" sz="4000" dirty="0" err="1" smtClean="0"/>
              <a:t>i.e.infinite</a:t>
            </a:r>
            <a:r>
              <a:rPr lang="en-IN" sz="4000" dirty="0" smtClean="0"/>
              <a:t>) then it is called </a:t>
            </a:r>
            <a:r>
              <a:rPr lang="en-IN" sz="4000" i="1" dirty="0" smtClean="0">
                <a:solidFill>
                  <a:srgbClr val="FFC000"/>
                </a:solidFill>
              </a:rPr>
              <a:t>Infinite set</a:t>
            </a:r>
            <a:r>
              <a:rPr lang="en-IN" sz="4000" dirty="0" smtClean="0"/>
              <a:t>.</a:t>
            </a:r>
          </a:p>
          <a:p>
            <a:pPr marL="0" indent="0">
              <a:buNone/>
            </a:pPr>
            <a:r>
              <a:rPr lang="en-IN" sz="4000" dirty="0" err="1" smtClean="0"/>
              <a:t>e.g.Let</a:t>
            </a:r>
            <a:r>
              <a:rPr lang="en-IN" sz="4000" dirty="0" smtClean="0"/>
              <a:t> A be the set of days of the </a:t>
            </a:r>
            <a:r>
              <a:rPr lang="en-IN" sz="4000" dirty="0" err="1" smtClean="0"/>
              <a:t>week,then</a:t>
            </a:r>
            <a:r>
              <a:rPr lang="en-IN" sz="4000" dirty="0" smtClean="0"/>
              <a:t> A is finite set.</a:t>
            </a:r>
          </a:p>
          <a:p>
            <a:pPr marL="0" indent="0">
              <a:buNone/>
            </a:pPr>
            <a:r>
              <a:rPr lang="en-IN" sz="4000" dirty="0" smtClean="0"/>
              <a:t> Let B be the set of natural </a:t>
            </a:r>
            <a:r>
              <a:rPr lang="en-IN" sz="4000" dirty="0" err="1" smtClean="0"/>
              <a:t>numbers,then</a:t>
            </a:r>
            <a:r>
              <a:rPr lang="en-IN" sz="4000" dirty="0" smtClean="0"/>
              <a:t> B is infinite set.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27081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000" dirty="0" smtClean="0"/>
              <a:t>EQUAL SETS</a:t>
            </a:r>
            <a:endParaRPr lang="en-IN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3200" dirty="0" smtClean="0"/>
              <a:t>Two sets A and B are equal if every element of A is an element of B and every element of B is an element of A.</a:t>
            </a:r>
          </a:p>
          <a:p>
            <a:r>
              <a:rPr lang="en-IN" sz="3200" dirty="0"/>
              <a:t>e</a:t>
            </a:r>
            <a:r>
              <a:rPr lang="en-IN" sz="3200" dirty="0" smtClean="0"/>
              <a:t>.g. Let A = {1,2,3,4} , B={1,2,2,4,3}</a:t>
            </a:r>
          </a:p>
          <a:p>
            <a:r>
              <a:rPr lang="en-IN" sz="3200" dirty="0" smtClean="0"/>
              <a:t>Then A=B</a:t>
            </a:r>
          </a:p>
          <a:p>
            <a:r>
              <a:rPr lang="en-IN" sz="3200" dirty="0" smtClean="0"/>
              <a:t>Because every element of A is in B and every element of B is in A</a:t>
            </a:r>
            <a:endParaRPr lang="en-IN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010974"/>
              </p:ext>
            </p:extLst>
          </p:nvPr>
        </p:nvGraphicFramePr>
        <p:xfrm>
          <a:off x="6038850" y="3338513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38513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0875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7200" i="1" dirty="0" smtClean="0"/>
              <a:t>SUBSETS</a:t>
            </a:r>
            <a:endParaRPr lang="en-IN" sz="7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147" y="1853248"/>
            <a:ext cx="8946541" cy="4195481"/>
          </a:xfrm>
        </p:spPr>
        <p:txBody>
          <a:bodyPr>
            <a:normAutofit/>
          </a:bodyPr>
          <a:lstStyle/>
          <a:p>
            <a:r>
              <a:rPr lang="en-IN" sz="3200" dirty="0" smtClean="0"/>
              <a:t>The set B is said to be the subset of set A if every element of set B is also an element of A. Symbolically, we write it as ,</a:t>
            </a:r>
          </a:p>
          <a:p>
            <a:r>
              <a:rPr lang="en-IN" sz="3200" dirty="0" smtClean="0"/>
              <a:t>Read as ‘B is contained in A ’ or ‘B is subset of A ’</a:t>
            </a:r>
          </a:p>
          <a:p>
            <a:r>
              <a:rPr lang="en-IN" sz="3200" dirty="0" smtClean="0"/>
              <a:t>If a set has ‘n’ elements then number of subsets are :</a:t>
            </a:r>
            <a:endParaRPr lang="en-IN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998789"/>
              </p:ext>
            </p:extLst>
          </p:nvPr>
        </p:nvGraphicFramePr>
        <p:xfrm>
          <a:off x="8724453" y="2902569"/>
          <a:ext cx="2086236" cy="489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Equation" r:id="rId3" imgW="1079280" imgH="190440" progId="Equation.DSMT4">
                  <p:embed/>
                </p:oleObj>
              </mc:Choice>
              <mc:Fallback>
                <p:oleObj name="Equation" r:id="rId3" imgW="107928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24453" y="2902569"/>
                        <a:ext cx="2086236" cy="4894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078032"/>
              </p:ext>
            </p:extLst>
          </p:nvPr>
        </p:nvGraphicFramePr>
        <p:xfrm>
          <a:off x="4745937" y="5035639"/>
          <a:ext cx="624553" cy="534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Equation" r:id="rId5" imgW="177480" imgH="190440" progId="Equation.DSMT4">
                  <p:embed/>
                </p:oleObj>
              </mc:Choice>
              <mc:Fallback>
                <p:oleObj name="Equation" r:id="rId5" imgW="17748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45937" y="5035639"/>
                        <a:ext cx="624553" cy="534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9823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8000" dirty="0" smtClean="0"/>
              <a:t>PROPER SUBSET</a:t>
            </a:r>
            <a:endParaRPr lang="en-IN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 smtClean="0"/>
              <a:t>A set B is said to be proper subset of set A if every element of set B is an element of A whereas every element of A is not an element of B</a:t>
            </a:r>
          </a:p>
          <a:p>
            <a:r>
              <a:rPr lang="en-IN" sz="3200" dirty="0" smtClean="0"/>
              <a:t>Symbol : </a:t>
            </a:r>
          </a:p>
          <a:p>
            <a:pPr marL="0" indent="0">
              <a:buNone/>
            </a:pPr>
            <a:r>
              <a:rPr lang="en-IN" sz="3200" dirty="0" smtClean="0"/>
              <a:t>Read as “B is proper subset of A”.</a:t>
            </a:r>
            <a:endParaRPr lang="en-IN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258999"/>
              </p:ext>
            </p:extLst>
          </p:nvPr>
        </p:nvGraphicFramePr>
        <p:xfrm>
          <a:off x="3626296" y="4146997"/>
          <a:ext cx="1332070" cy="605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3" imgW="431640" imgH="164880" progId="Equation.DSMT4">
                  <p:embed/>
                </p:oleObj>
              </mc:Choice>
              <mc:Fallback>
                <p:oleObj name="Equation" r:id="rId3" imgW="4316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26296" y="4146997"/>
                        <a:ext cx="1332070" cy="605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503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8000" dirty="0" smtClean="0"/>
              <a:t>POWER SET </a:t>
            </a:r>
            <a:endParaRPr lang="en-IN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 smtClean="0"/>
              <a:t>The collection of all subsets of a set A is called the power set of A. It is denoted by P(A)</a:t>
            </a:r>
          </a:p>
          <a:p>
            <a:r>
              <a:rPr lang="en-IN" sz="3200" dirty="0"/>
              <a:t>e</a:t>
            </a:r>
            <a:r>
              <a:rPr lang="en-IN" sz="3200" dirty="0" smtClean="0"/>
              <a:t>.g. if A = {1,2},then P(A</a:t>
            </a:r>
            <a:r>
              <a:rPr lang="en-IN" sz="3200" smtClean="0"/>
              <a:t>) ={ </a:t>
            </a:r>
            <a:r>
              <a:rPr lang="en-IN" sz="3200" dirty="0" smtClean="0"/>
              <a:t>Ø,{1},{2},{1,2</a:t>
            </a:r>
            <a:r>
              <a:rPr lang="en-IN" sz="3200" smtClean="0"/>
              <a:t>} }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554087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UNIVERSAL SET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 smtClean="0"/>
              <a:t>When all sets under consideration are subsets of a larger set then this larger set is called the universal </a:t>
            </a:r>
            <a:r>
              <a:rPr lang="en-IN" sz="3200" dirty="0" err="1" smtClean="0"/>
              <a:t>set,denoted</a:t>
            </a:r>
            <a:r>
              <a:rPr lang="en-IN" sz="3200" dirty="0" smtClean="0"/>
              <a:t> by U .</a:t>
            </a:r>
          </a:p>
          <a:p>
            <a:r>
              <a:rPr lang="en-IN" sz="3200" dirty="0"/>
              <a:t>e</a:t>
            </a:r>
            <a:r>
              <a:rPr lang="en-IN" sz="3200" dirty="0" smtClean="0"/>
              <a:t>.g. when we are using intervals on real line ,then the set </a:t>
            </a:r>
            <a:r>
              <a:rPr lang="en-IN" sz="3200" b="1" i="1" dirty="0" smtClean="0">
                <a:solidFill>
                  <a:srgbClr val="00B0F0"/>
                </a:solidFill>
              </a:rPr>
              <a:t>R</a:t>
            </a:r>
            <a:r>
              <a:rPr lang="en-IN" sz="3200" dirty="0" smtClean="0">
                <a:solidFill>
                  <a:srgbClr val="00B0F0"/>
                </a:solidFill>
              </a:rPr>
              <a:t> </a:t>
            </a:r>
            <a:r>
              <a:rPr lang="en-IN" sz="3200" dirty="0" smtClean="0"/>
              <a:t>of real numbers is taken as the universal set.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345080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18" y="18773"/>
            <a:ext cx="11873945" cy="6820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6572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452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119967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171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837635" y="654878"/>
            <a:ext cx="12015301" cy="6608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2993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4182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4800" dirty="0" smtClean="0"/>
              <a:t>PROPERTIES OF UNION OF SETS</a:t>
            </a:r>
            <a:endParaRPr lang="en-IN" sz="4800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347869"/>
              </p:ext>
            </p:extLst>
          </p:nvPr>
        </p:nvGraphicFramePr>
        <p:xfrm>
          <a:off x="978794" y="1700010"/>
          <a:ext cx="8295208" cy="3670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3" imgW="2857320" imgH="1117440" progId="Equation.DSMT4">
                  <p:embed/>
                </p:oleObj>
              </mc:Choice>
              <mc:Fallback>
                <p:oleObj name="Equation" r:id="rId3" imgW="2857320" imgH="1117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8794" y="1700010"/>
                        <a:ext cx="8295208" cy="3670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231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5400" dirty="0" smtClean="0"/>
              <a:t>INTERSECTION OF SETS</a:t>
            </a:r>
            <a:br>
              <a:rPr lang="en-IN" sz="5400" dirty="0" smtClean="0"/>
            </a:br>
            <a:endParaRPr lang="en-IN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sz="2000" dirty="0" smtClean="0"/>
                  <a:t>If A and B are two sets then intersection of A and B is the set of elements which belong to both A and B i.e., the elements which are common to both set A and B and is denoted by A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I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IN" sz="2000" dirty="0" smtClean="0"/>
              </a:p>
              <a:p>
                <a:pPr marL="0" indent="0">
                  <a:buNone/>
                </a:pPr>
                <a:r>
                  <a:rPr lang="en-IN" sz="2000" dirty="0" smtClean="0"/>
                  <a:t>RED part in the </a:t>
                </a:r>
                <a:r>
                  <a:rPr lang="en-IN" sz="2000" dirty="0" err="1" smtClean="0"/>
                  <a:t>venn</a:t>
                </a:r>
                <a:r>
                  <a:rPr lang="en-IN" sz="2000" dirty="0" smtClean="0"/>
                  <a:t> diagram is   </a:t>
                </a:r>
                <a:r>
                  <a:rPr lang="en-IN" sz="2000" dirty="0"/>
                  <a:t>A</a:t>
                </a:r>
                <a14:m>
                  <m:oMath xmlns:m="http://schemas.openxmlformats.org/officeDocument/2006/math"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I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.</m:t>
                    </m:r>
                  </m:oMath>
                </a14:m>
                <a:r>
                  <a:rPr lang="en-IN" sz="2000" dirty="0" smtClean="0"/>
                  <a:t>This red region belongs to both set A and </a:t>
                </a:r>
                <a:r>
                  <a:rPr lang="en-IN" sz="2000" dirty="0" err="1" smtClean="0"/>
                  <a:t>setB</a:t>
                </a:r>
                <a:r>
                  <a:rPr lang="en-IN" sz="2000" dirty="0" smtClean="0"/>
                  <a:t>.</a:t>
                </a:r>
                <a:endParaRPr lang="en-IN" sz="2000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09" t="-942" r="-7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550017" y="3721994"/>
            <a:ext cx="3747752" cy="16871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A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4017886" y="3788803"/>
            <a:ext cx="1442434" cy="153258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3322749" y="4101920"/>
            <a:ext cx="953037" cy="927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A</a:t>
            </a:r>
            <a:endParaRPr lang="en-IN" dirty="0"/>
          </a:p>
        </p:txBody>
      </p:sp>
      <p:sp>
        <p:nvSpPr>
          <p:cNvPr id="7" name="Oval 6"/>
          <p:cNvSpPr/>
          <p:nvPr/>
        </p:nvSpPr>
        <p:spPr>
          <a:xfrm flipH="1">
            <a:off x="3973132" y="4203340"/>
            <a:ext cx="302654" cy="703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4702883" y="438089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B</a:t>
            </a:r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743655" y="3788803"/>
                <a:ext cx="2649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655" y="3788803"/>
                <a:ext cx="264983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2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/>
              <a:t>PROPERTIES OF INTERSECTION OF SETS</a:t>
            </a:r>
            <a:endParaRPr lang="en-IN" sz="4000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561467"/>
              </p:ext>
            </p:extLst>
          </p:nvPr>
        </p:nvGraphicFramePr>
        <p:xfrm>
          <a:off x="1996224" y="2305318"/>
          <a:ext cx="7134897" cy="3412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3" imgW="2895480" imgH="1155600" progId="Equation.DSMT4">
                  <p:embed/>
                </p:oleObj>
              </mc:Choice>
              <mc:Fallback>
                <p:oleObj name="Equation" r:id="rId3" imgW="2895480" imgH="11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6224" y="2305318"/>
                        <a:ext cx="7134897" cy="3412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423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6600" dirty="0" smtClean="0"/>
              <a:t>DISJOINT SETS</a:t>
            </a:r>
            <a:endParaRPr lang="en-IN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675" y="2052918"/>
            <a:ext cx="8946541" cy="4195481"/>
          </a:xfrm>
        </p:spPr>
        <p:txBody>
          <a:bodyPr>
            <a:normAutofit/>
          </a:bodyPr>
          <a:lstStyle/>
          <a:p>
            <a:r>
              <a:rPr lang="en-IN" sz="3600" dirty="0" smtClean="0"/>
              <a:t>If A and Bare two sets such that there are no common elements in A and B  then these are called Disjoint sets i.e.</a:t>
            </a:r>
          </a:p>
          <a:p>
            <a:pPr marL="0" indent="0">
              <a:buNone/>
            </a:pPr>
            <a:endParaRPr lang="en-IN" sz="3600" dirty="0" smtClean="0"/>
          </a:p>
          <a:p>
            <a:r>
              <a:rPr lang="en-IN" sz="3600" dirty="0"/>
              <a:t>e</a:t>
            </a:r>
            <a:r>
              <a:rPr lang="en-IN" sz="3600" dirty="0" smtClean="0"/>
              <a:t>.g.       A={</a:t>
            </a:r>
            <a:r>
              <a:rPr lang="en-IN" sz="3600" dirty="0" err="1" smtClean="0"/>
              <a:t>a,b,c,d</a:t>
            </a:r>
            <a:r>
              <a:rPr lang="en-IN" sz="3600" dirty="0" smtClean="0"/>
              <a:t>}   and  B=(</a:t>
            </a:r>
            <a:r>
              <a:rPr lang="en-IN" sz="3600" dirty="0" err="1" smtClean="0"/>
              <a:t>e,f,g,h</a:t>
            </a:r>
            <a:r>
              <a:rPr lang="en-IN" sz="3600" dirty="0" smtClean="0"/>
              <a:t>]</a:t>
            </a:r>
            <a:endParaRPr lang="en-IN" sz="3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489468"/>
              </p:ext>
            </p:extLst>
          </p:nvPr>
        </p:nvGraphicFramePr>
        <p:xfrm>
          <a:off x="5348472" y="3847418"/>
          <a:ext cx="2194808" cy="606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3" imgW="647640" imgH="203040" progId="Equation.DSMT4">
                  <p:embed/>
                </p:oleObj>
              </mc:Choice>
              <mc:Fallback>
                <p:oleObj name="Equation" r:id="rId3" imgW="647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8472" y="3847418"/>
                        <a:ext cx="2194808" cy="606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1025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5400" dirty="0" smtClean="0"/>
              <a:t>COMPLIMENT OF A SET</a:t>
            </a:r>
            <a:endParaRPr lang="en-IN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 smtClean="0"/>
              <a:t>Compliment of a given set is a set which contains all those elements of the universal set that do not belong to the given set denoted by </a:t>
            </a:r>
            <a:r>
              <a:rPr lang="en-IN" sz="3600" dirty="0" err="1" smtClean="0"/>
              <a:t>A’or</a:t>
            </a:r>
            <a:r>
              <a:rPr lang="en-IN" sz="3600" dirty="0" smtClean="0"/>
              <a:t> Not A</a:t>
            </a:r>
          </a:p>
          <a:p>
            <a:r>
              <a:rPr lang="en-IN" sz="3600" dirty="0"/>
              <a:t>e</a:t>
            </a:r>
            <a:r>
              <a:rPr lang="en-IN" sz="3600" dirty="0" smtClean="0"/>
              <a:t>.g. U={</a:t>
            </a:r>
            <a:r>
              <a:rPr lang="en-IN" sz="3600" dirty="0" err="1" smtClean="0"/>
              <a:t>a,b,c,d</a:t>
            </a:r>
            <a:r>
              <a:rPr lang="en-IN" sz="3600" dirty="0" smtClean="0"/>
              <a:t>} and A={</a:t>
            </a:r>
            <a:r>
              <a:rPr lang="en-IN" sz="3600" dirty="0" err="1" smtClean="0"/>
              <a:t>a,b,d</a:t>
            </a:r>
            <a:r>
              <a:rPr lang="en-IN" sz="3600" dirty="0" smtClean="0"/>
              <a:t>} then A’={c}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718562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 smtClean="0"/>
              <a:t>PROPERTIES OF COMPLIMENT OF A SET</a:t>
            </a:r>
            <a:endParaRPr lang="en-IN" sz="3600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21975"/>
              </p:ext>
            </p:extLst>
          </p:nvPr>
        </p:nvGraphicFramePr>
        <p:xfrm>
          <a:off x="3005138" y="1211263"/>
          <a:ext cx="4960937" cy="508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3" imgW="1511280" imgH="1549080" progId="Equation.DSMT4">
                  <p:embed/>
                </p:oleObj>
              </mc:Choice>
              <mc:Fallback>
                <p:oleObj name="Equation" r:id="rId3" imgW="1511280" imgH="1549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5138" y="1211263"/>
                        <a:ext cx="4960937" cy="508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8571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50761"/>
            <a:ext cx="8596668" cy="6181859"/>
          </a:xfrm>
        </p:spPr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 algn="ctr">
              <a:buNone/>
            </a:pPr>
            <a:r>
              <a:rPr lang="en-IN" sz="9600" dirty="0" smtClean="0">
                <a:solidFill>
                  <a:srgbClr val="00B0F0"/>
                </a:solidFill>
              </a:rPr>
              <a:t>THANKS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80976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610</Words>
  <Application>Microsoft Office PowerPoint</Application>
  <PresentationFormat>Widescreen</PresentationFormat>
  <Paragraphs>69</Paragraphs>
  <Slides>26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Trebuchet MS</vt:lpstr>
      <vt:lpstr>Wingdings 3</vt:lpstr>
      <vt:lpstr>Facet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EQUAL SETS</vt:lpstr>
      <vt:lpstr>SUBSETS</vt:lpstr>
      <vt:lpstr>PROPER SUBSET</vt:lpstr>
      <vt:lpstr>POWER SET </vt:lpstr>
      <vt:lpstr>UNIVERSAL SET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PROPERTIES OF UNION OF SETS</vt:lpstr>
      <vt:lpstr>INTERSECTION OF SETS </vt:lpstr>
      <vt:lpstr>PROPERTIES OF INTERSECTION OF SETS</vt:lpstr>
      <vt:lpstr>DISJOINT SETS</vt:lpstr>
      <vt:lpstr>COMPLIMENT OF A SET</vt:lpstr>
      <vt:lpstr>PROPERTIES OF COMPLIMENT OF A SET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Vibhor Sharma</dc:creator>
  <cp:lastModifiedBy>Vibhor Sharma</cp:lastModifiedBy>
  <cp:revision>27</cp:revision>
  <dcterms:created xsi:type="dcterms:W3CDTF">2020-07-12T09:44:18Z</dcterms:created>
  <dcterms:modified xsi:type="dcterms:W3CDTF">2020-07-12T16:39:33Z</dcterms:modified>
</cp:coreProperties>
</file>