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8" r:id="rId1"/>
  </p:sldMasterIdLst>
  <p:notesMasterIdLst>
    <p:notesMasterId r:id="rId23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4" r:id="rId19"/>
    <p:sldId id="272" r:id="rId20"/>
    <p:sldId id="273" r:id="rId21"/>
    <p:sldId id="275" r:id="rId22"/>
  </p:sldIdLst>
  <p:sldSz cx="9144000" cy="5143500" type="screen16x9"/>
  <p:notesSz cx="5143500" cy="9144000"/>
  <p:embeddedFontLst>
    <p:embeddedFont>
      <p:font typeface="Arial Black" pitchFamily="34" charset="0"/>
      <p:bold r:id="rId24"/>
    </p:embeddedFont>
    <p:embeddedFont>
      <p:font typeface="Britannic Bold" pitchFamily="34" charset="0"/>
      <p:regular r:id="rId25"/>
    </p:embeddedFont>
    <p:embeddedFont>
      <p:font typeface="Source Code Pro" charset="0"/>
      <p:regular r:id="rId26"/>
      <p:bold r:id="rId27"/>
      <p:italic r:id="rId28"/>
      <p:boldItalic r:id="rId29"/>
    </p:embeddedFont>
    <p:embeddedFont>
      <p:font typeface="Franklin Gothic Book" pitchFamily="34" charset="0"/>
      <p:regular r:id="rId30"/>
      <p:italic r:id="rId31"/>
    </p:embeddedFont>
    <p:embeddedFont>
      <p:font typeface="Elephant" pitchFamily="18" charset="0"/>
      <p:regular r:id="rId32"/>
      <p:italic r:id="rId33"/>
    </p:embeddedFont>
    <p:embeddedFont>
      <p:font typeface="Wingdings 2" pitchFamily="18" charset="2"/>
      <p:regular r:id="rId34"/>
    </p:embeddedFont>
    <p:embeddedFont>
      <p:font typeface="Franklin Gothic Medium" pitchFamily="34" charset="0"/>
      <p:regular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R2ybBolwSXUrDJNCtwY2FiH49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49AE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44" y="-5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" name="Google Shape;6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" name="Google Shape;7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"/>
          <p:cNvSpPr txBox="1"/>
          <p:nvPr/>
        </p:nvSpPr>
        <p:spPr>
          <a:xfrm>
            <a:off x="6261200" y="1417825"/>
            <a:ext cx="59610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6551920" y="80490"/>
            <a:ext cx="59610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C:\Users\hp\Desktop\154-1546070_h916-watercolor-leaves-watercolor-art-plant-aesthetic-watercol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2205404" y="-1691054"/>
            <a:ext cx="4733192" cy="8686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62400" y="51435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UNIT-1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1123950"/>
            <a:ext cx="883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Britannic Bold" pitchFamily="34" charset="0"/>
              </a:rPr>
              <a:t>DIVERSITY OF LIVING WORLD</a:t>
            </a:r>
            <a:endParaRPr lang="en-US" sz="4400" dirty="0">
              <a:solidFill>
                <a:srgbClr val="FFFF00"/>
              </a:solidFill>
              <a:latin typeface="Britannic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264795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CH-1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348615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  <a:latin typeface="Britannic Bold" pitchFamily="34" charset="0"/>
              </a:rPr>
              <a:t>THE LIVING WORLD</a:t>
            </a:r>
            <a:endParaRPr lang="en-US" sz="5400" b="1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348615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  <a:latin typeface="Britannic Bold" pitchFamily="34" charset="0"/>
              </a:rPr>
              <a:t>THE LIVING WORLD</a:t>
            </a:r>
            <a:endParaRPr lang="en-US" sz="5400" b="1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112395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Britannic Bold" pitchFamily="34" charset="0"/>
              </a:rPr>
              <a:t>DIVERSITY OF LIVING WORLD</a:t>
            </a:r>
            <a:endParaRPr lang="en-US" sz="4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 descr="preencod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09550"/>
            <a:ext cx="8763000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 txBox="1"/>
          <p:nvPr/>
        </p:nvSpPr>
        <p:spPr>
          <a:xfrm>
            <a:off x="845275" y="801725"/>
            <a:ext cx="66279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38150"/>
            <a:ext cx="6019800" cy="838200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4400" y="43815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Elephant" pitchFamily="18" charset="0"/>
              </a:rPr>
              <a:t>CHARACTERSTICS OF                 LIVING ORGANISN</a:t>
            </a:r>
            <a:endParaRPr lang="en-US" sz="2400" dirty="0">
              <a:latin typeface="Elephant" pitchFamily="18" charset="0"/>
            </a:endParaRPr>
          </a:p>
        </p:txBody>
      </p:sp>
      <p:pic>
        <p:nvPicPr>
          <p:cNvPr id="1027" name="Picture 3" descr="C:\Users\hp\Desktop\e0e2b64d8f2f7fb1f7a83ab9072c15b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657350"/>
            <a:ext cx="46482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023" y="209550"/>
            <a:ext cx="8723377" cy="470409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9600" y="514350"/>
            <a:ext cx="12954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Britannic Bold" pitchFamily="34" charset="0"/>
              </a:rPr>
              <a:t>GROWTH</a:t>
            </a:r>
            <a:endParaRPr lang="en-US" sz="2000" b="1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5" descr="preencoded.png"/>
          <p:cNvPicPr preferRelativeResize="0"/>
          <p:nvPr/>
        </p:nvPicPr>
        <p:blipFill rotWithShape="1">
          <a:blip r:embed="rId3">
            <a:alphaModFix/>
          </a:blip>
          <a:srcRect t="1673"/>
          <a:stretch/>
        </p:blipFill>
        <p:spPr>
          <a:xfrm>
            <a:off x="-228600" y="0"/>
            <a:ext cx="9372600" cy="5143500"/>
          </a:xfrm>
          <a:prstGeom prst="rect">
            <a:avLst/>
          </a:prstGeom>
          <a:noFill/>
          <a:ln w="228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22098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Britannic Bold" pitchFamily="34" charset="0"/>
              </a:rPr>
              <a:t>REPRODUCTION</a:t>
            </a:r>
            <a:endParaRPr lang="en-US" sz="18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9550"/>
            <a:ext cx="8686800" cy="47244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91" y="69711"/>
            <a:ext cx="8993272" cy="49940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23622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ritannic Bold" pitchFamily="34" charset="0"/>
              </a:rPr>
              <a:t>CONSCIIOUSNESS</a:t>
            </a:r>
            <a:endParaRPr lang="en-US" sz="2000" dirty="0">
              <a:latin typeface="Britannic Bold" pitchFamily="34" charset="0"/>
            </a:endParaRPr>
          </a:p>
        </p:txBody>
      </p:sp>
      <p:pic>
        <p:nvPicPr>
          <p:cNvPr id="2052" name="Picture 4" descr="C:\Users\hp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952750"/>
            <a:ext cx="1981200" cy="2190750"/>
          </a:xfrm>
          <a:prstGeom prst="rect">
            <a:avLst/>
          </a:prstGeom>
          <a:noFill/>
        </p:spPr>
      </p:pic>
      <p:pic>
        <p:nvPicPr>
          <p:cNvPr id="2053" name="Picture 5" descr="C:\Users\hp\Desktop\download (1).jpg"/>
          <p:cNvPicPr>
            <a:picLocks noChangeAspect="1" noChangeArrowheads="1"/>
          </p:cNvPicPr>
          <p:nvPr/>
        </p:nvPicPr>
        <p:blipFill>
          <a:blip r:embed="rId5"/>
          <a:srcRect b="9565"/>
          <a:stretch>
            <a:fillRect/>
          </a:stretch>
        </p:blipFill>
        <p:spPr bwMode="auto">
          <a:xfrm>
            <a:off x="1981200" y="2952750"/>
            <a:ext cx="2590800" cy="2190750"/>
          </a:xfrm>
          <a:prstGeom prst="rect">
            <a:avLst/>
          </a:prstGeom>
          <a:noFill/>
        </p:spPr>
      </p:pic>
      <p:pic>
        <p:nvPicPr>
          <p:cNvPr id="2054" name="Picture 6" descr="C:\Users\hp\Desktop\5e480a5af24a5e0729e6edec4905c03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952750"/>
            <a:ext cx="2667000" cy="2190750"/>
          </a:xfrm>
          <a:prstGeom prst="rect">
            <a:avLst/>
          </a:prstGeom>
          <a:noFill/>
        </p:spPr>
      </p:pic>
      <p:pic>
        <p:nvPicPr>
          <p:cNvPr id="2055" name="Picture 7" descr="C:\Users\hp\Desktop\downloa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2800" y="2876551"/>
            <a:ext cx="1981200" cy="2266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42" y="109904"/>
            <a:ext cx="8932984" cy="48935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361950"/>
            <a:ext cx="38862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Diversity of living world</a:t>
            </a:r>
            <a:endParaRPr lang="en-US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666750"/>
            <a:ext cx="88392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828800" y="0"/>
            <a:ext cx="51816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ritannic Bold" pitchFamily="34" charset="0"/>
              </a:rPr>
              <a:t>BINOMIAL NOMENCLATURE</a:t>
            </a:r>
            <a:endParaRPr lang="en-US" sz="3200" dirty="0">
              <a:latin typeface="Britannic Bold" pitchFamily="34" charset="0"/>
            </a:endParaRPr>
          </a:p>
        </p:txBody>
      </p:sp>
      <p:pic>
        <p:nvPicPr>
          <p:cNvPr id="3074" name="Picture 2" descr="C:\Users\hp\Desktop\lossy-page1-1200px-Carl_von_Linné,_1707-1778,_botanist,_professor_(Alexander_Roslin)_-_Nationalmuseum_-_15723.ti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895350"/>
            <a:ext cx="23622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9550"/>
            <a:ext cx="8602227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81000" y="209550"/>
            <a:ext cx="18288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TAXONOMY</a:t>
            </a:r>
            <a:endParaRPr lang="en-US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1" y="209550"/>
            <a:ext cx="8610600" cy="47118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209551"/>
            <a:ext cx="25146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ritannic Bold" pitchFamily="34" charset="0"/>
              </a:rPr>
              <a:t>SPECIES</a:t>
            </a:r>
            <a:endParaRPr lang="en-US" sz="20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599" y="99855"/>
            <a:ext cx="8686801" cy="50348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361950"/>
            <a:ext cx="14478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ritannic Bold" pitchFamily="34" charset="0"/>
              </a:rPr>
              <a:t>GENUS</a:t>
            </a:r>
            <a:endParaRPr lang="en-US" sz="2400" b="1" dirty="0">
              <a:latin typeface="Britannic Bold" pitchFamily="34" charset="0"/>
            </a:endParaRPr>
          </a:p>
        </p:txBody>
      </p:sp>
      <p:pic>
        <p:nvPicPr>
          <p:cNvPr id="4098" name="Picture 2" descr="C:\Users\hp\Desktop\download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09950"/>
            <a:ext cx="2819400" cy="1733550"/>
          </a:xfrm>
          <a:prstGeom prst="rect">
            <a:avLst/>
          </a:prstGeom>
          <a:noFill/>
        </p:spPr>
      </p:pic>
      <p:pic>
        <p:nvPicPr>
          <p:cNvPr id="4099" name="Picture 3" descr="C:\Users\hp\Desktop\download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2794000"/>
            <a:ext cx="1828801" cy="2349500"/>
          </a:xfrm>
          <a:prstGeom prst="rect">
            <a:avLst/>
          </a:prstGeom>
          <a:noFill/>
        </p:spPr>
      </p:pic>
      <p:pic>
        <p:nvPicPr>
          <p:cNvPr id="4100" name="Picture 4" descr="C:\Users\hp\Desktop\download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3409950"/>
            <a:ext cx="2212975" cy="1733550"/>
          </a:xfrm>
          <a:prstGeom prst="rect">
            <a:avLst/>
          </a:prstGeom>
          <a:noFill/>
        </p:spPr>
      </p:pic>
      <p:pic>
        <p:nvPicPr>
          <p:cNvPr id="4101" name="Picture 5" descr="C:\Users\hp\Desktop\download (4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3409950"/>
            <a:ext cx="2333625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1" y="209550"/>
            <a:ext cx="8686800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285750"/>
            <a:ext cx="14478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FAMILY</a:t>
            </a:r>
            <a:endParaRPr lang="en-US" sz="2400" dirty="0">
              <a:latin typeface="Britannic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647950"/>
            <a:ext cx="11430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ORDER</a:t>
            </a:r>
            <a:endParaRPr lang="en-US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581" y="98600"/>
            <a:ext cx="8871019" cy="483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438150"/>
            <a:ext cx="12192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CLASS</a:t>
            </a:r>
            <a:endParaRPr lang="en-US" sz="2400" dirty="0">
              <a:latin typeface="Britannic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647950"/>
            <a:ext cx="35814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ritannic Bold" pitchFamily="34" charset="0"/>
              </a:rPr>
              <a:t>PHYLUM </a:t>
            </a:r>
            <a:r>
              <a:rPr lang="en-US" sz="2000" b="1" dirty="0" smtClean="0"/>
              <a:t>/</a:t>
            </a:r>
            <a:r>
              <a:rPr lang="en-US" dirty="0" smtClean="0"/>
              <a:t> </a:t>
            </a:r>
            <a:r>
              <a:rPr lang="en-US" sz="2000" dirty="0" smtClean="0">
                <a:latin typeface="Britannic Bold" pitchFamily="34" charset="0"/>
              </a:rPr>
              <a:t>DIVISION</a:t>
            </a:r>
            <a:endParaRPr lang="en-US" sz="20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61950"/>
            <a:ext cx="25146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ritannic Bold" pitchFamily="34" charset="0"/>
              </a:rPr>
              <a:t>MNEMONIC</a:t>
            </a:r>
            <a:endParaRPr lang="en-US" sz="2800" dirty="0"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047750"/>
            <a:ext cx="41148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42" name="Picture 2" descr="C:\Users\hp\Desktop\download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971550"/>
            <a:ext cx="4267200" cy="399573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" y="1352550"/>
            <a:ext cx="381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KEEP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Kingdom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POTS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Phylum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CLEAN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Class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OTHERWISE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Order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FAMILY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Family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GETS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Genius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ritannic Bold" pitchFamily="34" charset="0"/>
              </a:rPr>
              <a:t>SICK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Species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209550"/>
            <a:ext cx="8839201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81000" y="514350"/>
            <a:ext cx="22860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KINGDOM</a:t>
            </a:r>
            <a:endParaRPr lang="en-US" sz="2400" dirty="0">
              <a:latin typeface="Britannic Bold" pitchFamily="34" charset="0"/>
            </a:endParaRPr>
          </a:p>
        </p:txBody>
      </p:sp>
      <p:pic>
        <p:nvPicPr>
          <p:cNvPr id="5122" name="Picture 2" descr="C:\Users\hp\Desktop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2038350"/>
            <a:ext cx="46482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399" y="209550"/>
            <a:ext cx="8839201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361950"/>
            <a:ext cx="33528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TAXONOMIC AIDS</a:t>
            </a:r>
            <a:endParaRPr lang="en-US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descr="preencoded.png"/>
          <p:cNvPicPr preferRelativeResize="0"/>
          <p:nvPr/>
        </p:nvPicPr>
        <p:blipFill rotWithShape="1">
          <a:blip r:embed="rId3">
            <a:alphaModFix/>
          </a:blip>
          <a:srcRect b="68463"/>
          <a:stretch/>
        </p:blipFill>
        <p:spPr>
          <a:xfrm>
            <a:off x="30147" y="69711"/>
            <a:ext cx="9033467" cy="15876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0"/>
            <a:ext cx="21336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HERBARIUM</a:t>
            </a:r>
            <a:endParaRPr lang="en-US" sz="2400" dirty="0">
              <a:latin typeface="Britannic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038350"/>
            <a:ext cx="2209800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Britannic Bold" pitchFamily="34" charset="0"/>
              </a:rPr>
              <a:t>BOTANICAL GARDEN</a:t>
            </a:r>
            <a:endParaRPr lang="en-US" sz="1200" dirty="0">
              <a:latin typeface="Britannic Bold" pitchFamily="34" charset="0"/>
            </a:endParaRPr>
          </a:p>
        </p:txBody>
      </p:sp>
      <p:pic>
        <p:nvPicPr>
          <p:cNvPr id="5" name="Google Shape;153;p18" descr="preencoded.png"/>
          <p:cNvPicPr preferRelativeResize="0"/>
          <p:nvPr/>
        </p:nvPicPr>
        <p:blipFill rotWithShape="1">
          <a:blip r:embed="rId3">
            <a:alphaModFix/>
          </a:blip>
          <a:srcRect t="31537" b="45758"/>
          <a:stretch/>
        </p:blipFill>
        <p:spPr>
          <a:xfrm>
            <a:off x="110533" y="2038350"/>
            <a:ext cx="9033467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04800" y="1962150"/>
            <a:ext cx="22098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Britannic Bold" pitchFamily="34" charset="0"/>
              </a:rPr>
              <a:t>BOTANICAL GARDEN</a:t>
            </a:r>
            <a:endParaRPr lang="en-US" sz="1800" dirty="0">
              <a:latin typeface="Britannic Bold" pitchFamily="34" charset="0"/>
            </a:endParaRPr>
          </a:p>
        </p:txBody>
      </p:sp>
      <p:pic>
        <p:nvPicPr>
          <p:cNvPr id="8194" name="Picture 2" descr="C:\Users\hp\Desktop\images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333750"/>
            <a:ext cx="3200400" cy="1809750"/>
          </a:xfrm>
          <a:prstGeom prst="rect">
            <a:avLst/>
          </a:prstGeom>
          <a:noFill/>
        </p:spPr>
      </p:pic>
      <p:pic>
        <p:nvPicPr>
          <p:cNvPr id="8195" name="Picture 3" descr="C:\Users\hp\Desktop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57550"/>
            <a:ext cx="3048000" cy="1885951"/>
          </a:xfrm>
          <a:prstGeom prst="rect">
            <a:avLst/>
          </a:prstGeom>
          <a:noFill/>
        </p:spPr>
      </p:pic>
      <p:pic>
        <p:nvPicPr>
          <p:cNvPr id="8196" name="Picture 4" descr="C:\Users\hp\Desktop\download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3333750"/>
            <a:ext cx="2895600" cy="1809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3;p18" descr="preencoded.png"/>
          <p:cNvPicPr preferRelativeResize="0"/>
          <p:nvPr/>
        </p:nvPicPr>
        <p:blipFill rotWithShape="1">
          <a:blip r:embed="rId2">
            <a:alphaModFix/>
          </a:blip>
          <a:srcRect t="52728" r="2531"/>
          <a:stretch/>
        </p:blipFill>
        <p:spPr>
          <a:xfrm>
            <a:off x="110533" y="209550"/>
            <a:ext cx="8804867" cy="23797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0"/>
            <a:ext cx="15240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MUSEUM</a:t>
            </a:r>
            <a:endParaRPr lang="en-US" sz="2400" dirty="0">
              <a:latin typeface="Britannic Bold" pitchFamily="34" charset="0"/>
            </a:endParaRPr>
          </a:p>
        </p:txBody>
      </p:sp>
      <p:pic>
        <p:nvPicPr>
          <p:cNvPr id="7170" name="Picture 2" descr="C:\Users\hp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800350"/>
            <a:ext cx="2743200" cy="2114550"/>
          </a:xfrm>
          <a:prstGeom prst="rect">
            <a:avLst/>
          </a:prstGeom>
          <a:noFill/>
        </p:spPr>
      </p:pic>
      <p:pic>
        <p:nvPicPr>
          <p:cNvPr id="7171" name="Picture 3" descr="C:\Users\hp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2800350"/>
            <a:ext cx="2971800" cy="2120900"/>
          </a:xfrm>
          <a:prstGeom prst="rect">
            <a:avLst/>
          </a:prstGeom>
          <a:noFill/>
        </p:spPr>
      </p:pic>
      <p:pic>
        <p:nvPicPr>
          <p:cNvPr id="7172" name="Picture 4" descr="C:\Users\hp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2800350"/>
            <a:ext cx="2895600" cy="2130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1" y="209549"/>
            <a:ext cx="8686800" cy="46482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85800" y="590550"/>
            <a:ext cx="23622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ritannic Bold" pitchFamily="34" charset="0"/>
              </a:rPr>
              <a:t>ZOOLOGICAL PARK</a:t>
            </a:r>
            <a:endParaRPr lang="en-US" sz="2000" dirty="0"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038350"/>
            <a:ext cx="8382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itannic Bold" pitchFamily="34" charset="0"/>
              </a:rPr>
              <a:t>KEY</a:t>
            </a:r>
            <a:endParaRPr lang="en-US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1" y="209550"/>
            <a:ext cx="8686800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62000" y="590550"/>
            <a:ext cx="243840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ritannic Bold" pitchFamily="34" charset="0"/>
              </a:rPr>
              <a:t>TAXONOMIC KEY</a:t>
            </a:r>
            <a:endParaRPr lang="en-US" sz="20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33550"/>
            <a:ext cx="723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ritannic Bold" pitchFamily="34" charset="0"/>
              </a:rPr>
              <a:t>THANK YOU</a:t>
            </a:r>
            <a:endParaRPr lang="en-US" sz="6600" dirty="0">
              <a:latin typeface="Britannic Bold" pitchFamily="34" charset="0"/>
            </a:endParaRPr>
          </a:p>
        </p:txBody>
      </p:sp>
      <p:pic>
        <p:nvPicPr>
          <p:cNvPr id="9218" name="Picture 2" descr="C:\Users\hp\Desktop\6ef57c00b82a12002b1b892621aaf29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285750"/>
            <a:ext cx="3557588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77</TotalTime>
  <Words>88</Words>
  <PresentationFormat>On-screen Show (16:9)</PresentationFormat>
  <Paragraphs>55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Britannic Bold</vt:lpstr>
      <vt:lpstr>Source Code Pro</vt:lpstr>
      <vt:lpstr>Franklin Gothic Book</vt:lpstr>
      <vt:lpstr>Elephant</vt:lpstr>
      <vt:lpstr>Wingdings 2</vt:lpstr>
      <vt:lpstr>Franklin Gothic Medium</vt:lpstr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Windows User</cp:lastModifiedBy>
  <cp:revision>10</cp:revision>
  <dcterms:modified xsi:type="dcterms:W3CDTF">2020-07-03T10:36:39Z</dcterms:modified>
</cp:coreProperties>
</file>