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89" r:id="rId3"/>
    <p:sldId id="281" r:id="rId4"/>
    <p:sldId id="282" r:id="rId5"/>
    <p:sldId id="283" r:id="rId6"/>
    <p:sldId id="291" r:id="rId7"/>
    <p:sldId id="284" r:id="rId8"/>
    <p:sldId id="285" r:id="rId9"/>
    <p:sldId id="287" r:id="rId10"/>
    <p:sldId id="258" r:id="rId11"/>
    <p:sldId id="260" r:id="rId12"/>
    <p:sldId id="262" r:id="rId13"/>
    <p:sldId id="263"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CC"/>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81" d="100"/>
          <a:sy n="81" d="100"/>
        </p:scale>
        <p:origin x="-1044"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6DDC4B60-B893-4292-B1C4-C0935E955575}" type="datetimeFigureOut">
              <a:rPr lang="en-US" smtClean="0"/>
              <a:pPr/>
              <a:t>7/15/2020</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7F92B9B-8CEE-4924-97FE-1D2F1C83FFB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DDC4B60-B893-4292-B1C4-C0935E955575}" type="datetimeFigureOut">
              <a:rPr lang="en-US" smtClean="0"/>
              <a:pPr/>
              <a:t>7/15/2020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7F92B9B-8CEE-4924-97FE-1D2F1C83FFBA}"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6DDC4B60-B893-4292-B1C4-C0935E955575}" type="datetimeFigureOut">
              <a:rPr lang="en-US" smtClean="0"/>
              <a:pPr/>
              <a:t>7/15/2020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7F92B9B-8CEE-4924-97FE-1D2F1C83FFBA}"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6DDC4B60-B893-4292-B1C4-C0935E955575}" type="datetimeFigureOut">
              <a:rPr lang="en-US" smtClean="0"/>
              <a:pPr/>
              <a:t>7/15/2020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7F92B9B-8CEE-4924-97FE-1D2F1C83FFBA}"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6DDC4B60-B893-4292-B1C4-C0935E955575}" type="datetimeFigureOut">
              <a:rPr lang="en-US" smtClean="0"/>
              <a:pPr/>
              <a:t>7/15/2020</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7F92B9B-8CEE-4924-97FE-1D2F1C83FFBA}"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6DDC4B60-B893-4292-B1C4-C0935E955575}" type="datetimeFigureOut">
              <a:rPr lang="en-US" smtClean="0"/>
              <a:pPr/>
              <a:t>7/15/2020</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7F92B9B-8CEE-4924-97FE-1D2F1C83FFBA}"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6DDC4B60-B893-4292-B1C4-C0935E955575}" type="datetimeFigureOut">
              <a:rPr lang="en-US" smtClean="0"/>
              <a:pPr/>
              <a:t>7/15/2020</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7F92B9B-8CEE-4924-97FE-1D2F1C83FFB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6DDC4B60-B893-4292-B1C4-C0935E955575}" type="datetimeFigureOut">
              <a:rPr lang="en-US" smtClean="0"/>
              <a:pPr/>
              <a:t>7/15/2020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7F92B9B-8CEE-4924-97FE-1D2F1C83FFBA}"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6DDC4B60-B893-4292-B1C4-C0935E955575}" type="datetimeFigureOut">
              <a:rPr lang="en-US" smtClean="0"/>
              <a:pPr/>
              <a:t>7/15/2020</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7F92B9B-8CEE-4924-97FE-1D2F1C83FFBA}"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DDC4B60-B893-4292-B1C4-C0935E955575}" type="datetimeFigureOut">
              <a:rPr lang="en-US" smtClean="0"/>
              <a:pPr/>
              <a:t>7/15/2020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7F92B9B-8CEE-4924-97FE-1D2F1C83FFB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DDC4B60-B893-4292-B1C4-C0935E955575}" type="datetimeFigureOut">
              <a:rPr lang="en-US" smtClean="0"/>
              <a:pPr/>
              <a:t>7/15/2020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7F92B9B-8CEE-4924-97FE-1D2F1C83FFB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6DDC4B60-B893-4292-B1C4-C0935E955575}" type="datetimeFigureOut">
              <a:rPr lang="en-US" smtClean="0"/>
              <a:pPr/>
              <a:t>7/15/2020</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7F92B9B-8CEE-4924-97FE-1D2F1C83FFB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www.learncbse.in/statistics" TargetMode="External"/><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hyperlink" Target="https://mycbseguide.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19200" y="381001"/>
            <a:ext cx="6553200" cy="1371599"/>
          </a:xfrm>
        </p:spPr>
        <p:txBody>
          <a:bodyPr>
            <a:normAutofit fontScale="90000"/>
          </a:bodyPr>
          <a:lstStyle/>
          <a:p>
            <a:pPr algn="l"/>
            <a:r>
              <a:rPr lang="en-US" dirty="0" smtClean="0">
                <a:solidFill>
                  <a:srgbClr val="002060"/>
                </a:solidFill>
                <a:latin typeface="Algerian" pitchFamily="82" charset="0"/>
              </a:rPr>
              <a:t>          CLASS </a:t>
            </a:r>
            <a:r>
              <a:rPr lang="en-US" dirty="0" smtClean="0">
                <a:solidFill>
                  <a:srgbClr val="002060"/>
                </a:solidFill>
                <a:latin typeface="Algerian" pitchFamily="82" charset="0"/>
              </a:rPr>
              <a:t>:XI</a:t>
            </a:r>
            <a:br>
              <a:rPr lang="en-US" dirty="0" smtClean="0">
                <a:solidFill>
                  <a:srgbClr val="002060"/>
                </a:solidFill>
                <a:latin typeface="Algerian" pitchFamily="82" charset="0"/>
              </a:rPr>
            </a:br>
            <a:r>
              <a:rPr lang="en-US" u="sng" dirty="0" smtClean="0">
                <a:solidFill>
                  <a:srgbClr val="002060"/>
                </a:solidFill>
                <a:latin typeface="Algerian" pitchFamily="82" charset="0"/>
              </a:rPr>
              <a:t>SUBJECT :ECONOMICS </a:t>
            </a:r>
            <a:endParaRPr lang="en-US" u="sng" dirty="0">
              <a:solidFill>
                <a:srgbClr val="002060"/>
              </a:solidFill>
              <a:latin typeface="Algerian" pitchFamily="82" charset="0"/>
            </a:endParaRPr>
          </a:p>
        </p:txBody>
      </p:sp>
      <p:sp>
        <p:nvSpPr>
          <p:cNvPr id="3" name="Subtitle 2"/>
          <p:cNvSpPr>
            <a:spLocks noGrp="1"/>
          </p:cNvSpPr>
          <p:nvPr>
            <p:ph type="subTitle" idx="1"/>
          </p:nvPr>
        </p:nvSpPr>
        <p:spPr>
          <a:xfrm>
            <a:off x="304800" y="5715000"/>
            <a:ext cx="7848600" cy="1143000"/>
          </a:xfrm>
        </p:spPr>
        <p:txBody>
          <a:bodyPr>
            <a:normAutofit/>
          </a:bodyPr>
          <a:lstStyle/>
          <a:p>
            <a:r>
              <a:rPr lang="en-US" sz="4400" dirty="0" smtClean="0">
                <a:solidFill>
                  <a:srgbClr val="002060"/>
                </a:solidFill>
                <a:latin typeface="Algerian" pitchFamily="82" charset="0"/>
              </a:rPr>
              <a:t>AIR FORCE SCHOOL,AMBALA</a:t>
            </a:r>
            <a:endParaRPr lang="en-US" sz="4400" dirty="0">
              <a:solidFill>
                <a:srgbClr val="002060"/>
              </a:solidFill>
              <a:latin typeface="Algerian" pitchFamily="82" charset="0"/>
            </a:endParaRPr>
          </a:p>
        </p:txBody>
      </p:sp>
      <p:pic>
        <p:nvPicPr>
          <p:cNvPr id="3074" name="Picture 2" descr="C:\Users\USER\Desktop\5.png"/>
          <p:cNvPicPr>
            <a:picLocks noChangeAspect="1" noChangeArrowheads="1"/>
          </p:cNvPicPr>
          <p:nvPr/>
        </p:nvPicPr>
        <p:blipFill>
          <a:blip r:embed="rId2"/>
          <a:srcRect/>
          <a:stretch>
            <a:fillRect/>
          </a:stretch>
        </p:blipFill>
        <p:spPr bwMode="auto">
          <a:xfrm>
            <a:off x="2057400" y="2362200"/>
            <a:ext cx="4152900" cy="2669721"/>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0" y="274638"/>
            <a:ext cx="8153400" cy="5364162"/>
          </a:xfrm>
        </p:spPr>
        <p:txBody>
          <a:bodyPr>
            <a:noAutofit/>
          </a:bodyPr>
          <a:lstStyle/>
          <a:p>
            <a:pPr algn="ctr"/>
            <a:r>
              <a:rPr lang="en-US" sz="7200" u="sng" dirty="0" smtClean="0">
                <a:solidFill>
                  <a:srgbClr val="7030A0"/>
                </a:solidFill>
                <a:latin typeface="Berlin Sans FB" pitchFamily="34" charset="0"/>
              </a:rPr>
              <a:t>CH -2 COLLECTION </a:t>
            </a:r>
            <a:br>
              <a:rPr lang="en-US" sz="7200" u="sng" dirty="0" smtClean="0">
                <a:solidFill>
                  <a:srgbClr val="7030A0"/>
                </a:solidFill>
                <a:latin typeface="Berlin Sans FB" pitchFamily="34" charset="0"/>
              </a:rPr>
            </a:br>
            <a:r>
              <a:rPr lang="en-US" sz="7200" u="sng" dirty="0" smtClean="0">
                <a:solidFill>
                  <a:srgbClr val="7030A0"/>
                </a:solidFill>
                <a:latin typeface="Berlin Sans FB" pitchFamily="34" charset="0"/>
              </a:rPr>
              <a:t>OF</a:t>
            </a:r>
            <a:br>
              <a:rPr lang="en-US" sz="7200" u="sng" dirty="0" smtClean="0">
                <a:solidFill>
                  <a:srgbClr val="7030A0"/>
                </a:solidFill>
                <a:latin typeface="Berlin Sans FB" pitchFamily="34" charset="0"/>
              </a:rPr>
            </a:br>
            <a:r>
              <a:rPr lang="en-US" sz="7200" u="sng" dirty="0" smtClean="0">
                <a:solidFill>
                  <a:srgbClr val="7030A0"/>
                </a:solidFill>
                <a:latin typeface="Berlin Sans FB" pitchFamily="34" charset="0"/>
              </a:rPr>
              <a:t> DATA </a:t>
            </a:r>
            <a:endParaRPr lang="en-US" sz="7200" u="sng" dirty="0">
              <a:solidFill>
                <a:srgbClr val="7030A0"/>
              </a:solidFill>
              <a:latin typeface="Berlin Sans FB" pitchFamily="34" charset="0"/>
            </a:endParaRPr>
          </a:p>
        </p:txBody>
      </p:sp>
    </p:spTree>
  </p:cSld>
  <p:clrMapOvr>
    <a:masterClrMapping/>
  </p:clrMapOvr>
  <p:transition>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1676400" y="274638"/>
            <a:ext cx="6553200" cy="1143000"/>
          </a:xfrm>
        </p:spPr>
        <p:txBody>
          <a:bodyPr/>
          <a:lstStyle/>
          <a:p>
            <a:r>
              <a:rPr lang="en-US" u="sng" dirty="0" smtClean="0">
                <a:solidFill>
                  <a:srgbClr val="FF33CC"/>
                </a:solidFill>
                <a:latin typeface="Arial Unicode MS" pitchFamily="34" charset="-128"/>
                <a:ea typeface="Arial Unicode MS" pitchFamily="34" charset="-128"/>
                <a:cs typeface="Arial Unicode MS" pitchFamily="34" charset="-128"/>
              </a:rPr>
              <a:t> Sources of Data</a:t>
            </a:r>
            <a:endParaRPr lang="en-US" u="sng" dirty="0">
              <a:solidFill>
                <a:srgbClr val="FF33CC"/>
              </a:solidFill>
              <a:latin typeface="Arial Unicode MS" pitchFamily="34" charset="-128"/>
              <a:ea typeface="Arial Unicode MS" pitchFamily="34" charset="-128"/>
              <a:cs typeface="Arial Unicode MS" pitchFamily="34" charset="-128"/>
            </a:endParaRPr>
          </a:p>
        </p:txBody>
      </p:sp>
      <p:sp>
        <p:nvSpPr>
          <p:cNvPr id="4" name="Rectangle 3"/>
          <p:cNvSpPr/>
          <p:nvPr/>
        </p:nvSpPr>
        <p:spPr>
          <a:xfrm>
            <a:off x="609600" y="1524000"/>
            <a:ext cx="7848600" cy="3416320"/>
          </a:xfrm>
          <a:prstGeom prst="rect">
            <a:avLst/>
          </a:prstGeom>
        </p:spPr>
        <p:txBody>
          <a:bodyPr wrap="square">
            <a:spAutoFit/>
          </a:bodyPr>
          <a:lstStyle/>
          <a:p>
            <a:r>
              <a:rPr lang="en-US" sz="2400" b="1" dirty="0" smtClean="0">
                <a:latin typeface="Arial Unicode MS" pitchFamily="34" charset="-128"/>
                <a:ea typeface="Arial Unicode MS" pitchFamily="34" charset="-128"/>
                <a:cs typeface="Arial Unicode MS" pitchFamily="34" charset="-128"/>
              </a:rPr>
              <a:t>There </a:t>
            </a:r>
            <a:r>
              <a:rPr lang="en-US" sz="2400" b="1" dirty="0">
                <a:latin typeface="Arial Unicode MS" pitchFamily="34" charset="-128"/>
                <a:ea typeface="Arial Unicode MS" pitchFamily="34" charset="-128"/>
                <a:cs typeface="Arial Unicode MS" pitchFamily="34" charset="-128"/>
              </a:rPr>
              <a:t>are two sources of </a:t>
            </a:r>
            <a:r>
              <a:rPr lang="en-US" sz="2400" b="1" dirty="0" smtClean="0">
                <a:latin typeface="Arial Unicode MS" pitchFamily="34" charset="-128"/>
                <a:ea typeface="Arial Unicode MS" pitchFamily="34" charset="-128"/>
                <a:cs typeface="Arial Unicode MS" pitchFamily="34" charset="-128"/>
              </a:rPr>
              <a:t>data:</a:t>
            </a:r>
          </a:p>
          <a:p>
            <a:endParaRPr lang="en-US" sz="2400" b="1" dirty="0">
              <a:latin typeface="Arial Unicode MS" pitchFamily="34" charset="-128"/>
              <a:ea typeface="Arial Unicode MS" pitchFamily="34" charset="-128"/>
              <a:cs typeface="Arial Unicode MS" pitchFamily="34" charset="-128"/>
            </a:endParaRPr>
          </a:p>
          <a:p>
            <a:pPr>
              <a:buFont typeface="Wingdings" pitchFamily="2" charset="2"/>
              <a:buChar char="§"/>
            </a:pPr>
            <a:r>
              <a:rPr lang="en-US" sz="2400" dirty="0">
                <a:solidFill>
                  <a:srgbClr val="FF33CC"/>
                </a:solidFill>
                <a:latin typeface="Arial Unicode MS" pitchFamily="34" charset="-128"/>
                <a:ea typeface="Arial Unicode MS" pitchFamily="34" charset="-128"/>
                <a:cs typeface="Arial Unicode MS" pitchFamily="34" charset="-128"/>
              </a:rPr>
              <a:t>Primary Source of Data </a:t>
            </a:r>
            <a:r>
              <a:rPr lang="en-US" sz="2400" dirty="0" smtClean="0">
                <a:solidFill>
                  <a:srgbClr val="FF33CC"/>
                </a:solidFill>
                <a:latin typeface="Arial Unicode MS" pitchFamily="34" charset="-128"/>
                <a:ea typeface="Arial Unicode MS" pitchFamily="34" charset="-128"/>
                <a:cs typeface="Arial Unicode MS" pitchFamily="34" charset="-128"/>
              </a:rPr>
              <a:t>-</a:t>
            </a:r>
            <a:r>
              <a:rPr lang="en-US" sz="2400" dirty="0" smtClean="0">
                <a:latin typeface="Arial Unicode MS" pitchFamily="34" charset="-128"/>
                <a:ea typeface="Arial Unicode MS" pitchFamily="34" charset="-128"/>
                <a:cs typeface="Arial Unicode MS" pitchFamily="34" charset="-128"/>
              </a:rPr>
              <a:t>It </a:t>
            </a:r>
            <a:r>
              <a:rPr lang="en-US" sz="2400" dirty="0">
                <a:latin typeface="Arial Unicode MS" pitchFamily="34" charset="-128"/>
                <a:ea typeface="Arial Unicode MS" pitchFamily="34" charset="-128"/>
                <a:cs typeface="Arial Unicode MS" pitchFamily="34" charset="-128"/>
              </a:rPr>
              <a:t>implies collection of data from its source of origin</a:t>
            </a:r>
            <a:r>
              <a:rPr lang="en-US" sz="2400" dirty="0" smtClean="0">
                <a:latin typeface="Arial Unicode MS" pitchFamily="34" charset="-128"/>
                <a:ea typeface="Arial Unicode MS" pitchFamily="34" charset="-128"/>
                <a:cs typeface="Arial Unicode MS" pitchFamily="34" charset="-128"/>
              </a:rPr>
              <a:t>.</a:t>
            </a:r>
          </a:p>
          <a:p>
            <a:pPr>
              <a:buFont typeface="Wingdings" pitchFamily="2" charset="2"/>
              <a:buChar char="§"/>
            </a:pPr>
            <a:endParaRPr lang="en-US" sz="2400" dirty="0">
              <a:latin typeface="Arial Unicode MS" pitchFamily="34" charset="-128"/>
              <a:ea typeface="Arial Unicode MS" pitchFamily="34" charset="-128"/>
              <a:cs typeface="Arial Unicode MS" pitchFamily="34" charset="-128"/>
            </a:endParaRPr>
          </a:p>
          <a:p>
            <a:pPr>
              <a:buFont typeface="Wingdings" pitchFamily="2" charset="2"/>
              <a:buChar char="§"/>
            </a:pPr>
            <a:endParaRPr lang="en-US" sz="2400" dirty="0">
              <a:latin typeface="Arial Unicode MS" pitchFamily="34" charset="-128"/>
              <a:ea typeface="Arial Unicode MS" pitchFamily="34" charset="-128"/>
              <a:cs typeface="Arial Unicode MS" pitchFamily="34" charset="-128"/>
            </a:endParaRPr>
          </a:p>
          <a:p>
            <a:pPr>
              <a:buFont typeface="Wingdings" pitchFamily="2" charset="2"/>
              <a:buChar char="§"/>
            </a:pPr>
            <a:r>
              <a:rPr lang="en-US" sz="2400" dirty="0">
                <a:solidFill>
                  <a:srgbClr val="FF33CC"/>
                </a:solidFill>
                <a:latin typeface="Arial Unicode MS" pitchFamily="34" charset="-128"/>
                <a:ea typeface="Arial Unicode MS" pitchFamily="34" charset="-128"/>
                <a:cs typeface="Arial Unicode MS" pitchFamily="34" charset="-128"/>
              </a:rPr>
              <a:t>Secondary Source of </a:t>
            </a:r>
            <a:r>
              <a:rPr lang="en-US" sz="2400" dirty="0" smtClean="0">
                <a:solidFill>
                  <a:srgbClr val="FF33CC"/>
                </a:solidFill>
                <a:latin typeface="Arial Unicode MS" pitchFamily="34" charset="-128"/>
                <a:ea typeface="Arial Unicode MS" pitchFamily="34" charset="-128"/>
                <a:cs typeface="Arial Unicode MS" pitchFamily="34" charset="-128"/>
              </a:rPr>
              <a:t>Data- </a:t>
            </a:r>
            <a:r>
              <a:rPr lang="en-US" sz="2400" dirty="0">
                <a:latin typeface="Arial Unicode MS" pitchFamily="34" charset="-128"/>
                <a:ea typeface="Arial Unicode MS" pitchFamily="34" charset="-128"/>
                <a:cs typeface="Arial Unicode MS" pitchFamily="34" charset="-128"/>
              </a:rPr>
              <a:t>It implies collection of data from some agency or institution which already happens to have collected the data through statistical survey.</a:t>
            </a:r>
          </a:p>
        </p:txBody>
      </p:sp>
    </p:spTree>
  </p:cSld>
  <p:clrMapOvr>
    <a:masterClrMapping/>
  </p:clrMapOvr>
  <p:transition>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 y="838200"/>
            <a:ext cx="8458200" cy="6832640"/>
          </a:xfrm>
          <a:prstGeom prst="rect">
            <a:avLst/>
          </a:prstGeom>
        </p:spPr>
        <p:txBody>
          <a:bodyPr wrap="square">
            <a:spAutoFit/>
          </a:bodyPr>
          <a:lstStyle/>
          <a:p>
            <a:r>
              <a:rPr lang="en-US" sz="3200" b="1" dirty="0">
                <a:solidFill>
                  <a:srgbClr val="92D050"/>
                </a:solidFill>
                <a:latin typeface="Arial Unicode MS" pitchFamily="34" charset="-128"/>
                <a:ea typeface="Arial Unicode MS" pitchFamily="34" charset="-128"/>
                <a:cs typeface="Arial Unicode MS" pitchFamily="34" charset="-128"/>
              </a:rPr>
              <a:t>Types of </a:t>
            </a:r>
            <a:r>
              <a:rPr lang="en-US" sz="3200" b="1" dirty="0" smtClean="0">
                <a:solidFill>
                  <a:srgbClr val="92D050"/>
                </a:solidFill>
                <a:latin typeface="Arial Unicode MS" pitchFamily="34" charset="-128"/>
                <a:ea typeface="Arial Unicode MS" pitchFamily="34" charset="-128"/>
                <a:cs typeface="Arial Unicode MS" pitchFamily="34" charset="-128"/>
              </a:rPr>
              <a:t> data</a:t>
            </a:r>
          </a:p>
          <a:p>
            <a:r>
              <a:rPr lang="en-US" sz="2000" dirty="0" smtClean="0">
                <a:latin typeface="Arial Unicode MS" pitchFamily="34" charset="-128"/>
                <a:ea typeface="Arial Unicode MS" pitchFamily="34" charset="-128"/>
                <a:cs typeface="Arial Unicode MS" pitchFamily="34" charset="-128"/>
              </a:rPr>
              <a:t>There </a:t>
            </a:r>
            <a:r>
              <a:rPr lang="en-US" sz="2000" dirty="0">
                <a:latin typeface="Arial Unicode MS" pitchFamily="34" charset="-128"/>
                <a:ea typeface="Arial Unicode MS" pitchFamily="34" charset="-128"/>
                <a:cs typeface="Arial Unicode MS" pitchFamily="34" charset="-128"/>
              </a:rPr>
              <a:t>are two types of </a:t>
            </a:r>
            <a:r>
              <a:rPr lang="en-US" sz="2000" dirty="0" smtClean="0">
                <a:latin typeface="Arial Unicode MS" pitchFamily="34" charset="-128"/>
                <a:ea typeface="Arial Unicode MS" pitchFamily="34" charset="-128"/>
                <a:cs typeface="Arial Unicode MS" pitchFamily="34" charset="-128"/>
              </a:rPr>
              <a:t>data:</a:t>
            </a:r>
            <a:endParaRPr lang="en-US" sz="2000" dirty="0">
              <a:latin typeface="Arial Unicode MS" pitchFamily="34" charset="-128"/>
              <a:ea typeface="Arial Unicode MS" pitchFamily="34" charset="-128"/>
              <a:cs typeface="Arial Unicode MS" pitchFamily="34" charset="-128"/>
            </a:endParaRPr>
          </a:p>
          <a:p>
            <a:pPr>
              <a:buFont typeface="Arial" pitchFamily="34" charset="0"/>
              <a:buChar char="•"/>
            </a:pPr>
            <a:endParaRPr lang="en-US" sz="2000" dirty="0" smtClean="0">
              <a:latin typeface="Arial Unicode MS" pitchFamily="34" charset="-128"/>
              <a:ea typeface="Arial Unicode MS" pitchFamily="34" charset="-128"/>
              <a:cs typeface="Arial Unicode MS" pitchFamily="34" charset="-128"/>
            </a:endParaRPr>
          </a:p>
          <a:p>
            <a:pPr>
              <a:buFont typeface="Arial" pitchFamily="34" charset="0"/>
              <a:buChar char="•"/>
            </a:pPr>
            <a:endParaRPr lang="en-US" sz="2000" dirty="0">
              <a:latin typeface="Arial Unicode MS" pitchFamily="34" charset="-128"/>
              <a:ea typeface="Arial Unicode MS" pitchFamily="34" charset="-128"/>
              <a:cs typeface="Arial Unicode MS" pitchFamily="34" charset="-128"/>
            </a:endParaRPr>
          </a:p>
          <a:p>
            <a:endParaRPr lang="en-US" sz="2000" dirty="0" smtClean="0">
              <a:latin typeface="Arial Unicode MS" pitchFamily="34" charset="-128"/>
              <a:ea typeface="Arial Unicode MS" pitchFamily="34" charset="-128"/>
              <a:cs typeface="Arial Unicode MS" pitchFamily="34" charset="-128"/>
            </a:endParaRPr>
          </a:p>
          <a:p>
            <a:pPr>
              <a:buFont typeface="Arial" pitchFamily="34" charset="0"/>
              <a:buChar char="•"/>
            </a:pPr>
            <a:endParaRPr lang="en-US" sz="2000" dirty="0">
              <a:latin typeface="Arial Unicode MS" pitchFamily="34" charset="-128"/>
              <a:ea typeface="Arial Unicode MS" pitchFamily="34" charset="-128"/>
              <a:cs typeface="Arial Unicode MS" pitchFamily="34" charset="-128"/>
            </a:endParaRPr>
          </a:p>
          <a:p>
            <a:pPr>
              <a:buFont typeface="Arial" pitchFamily="34" charset="0"/>
              <a:buChar char="•"/>
            </a:pPr>
            <a:endParaRPr lang="en-US" sz="2000" dirty="0" smtClean="0">
              <a:latin typeface="Arial Unicode MS" pitchFamily="34" charset="-128"/>
              <a:ea typeface="Arial Unicode MS" pitchFamily="34" charset="-128"/>
              <a:cs typeface="Arial Unicode MS" pitchFamily="34" charset="-128"/>
            </a:endParaRPr>
          </a:p>
          <a:p>
            <a:pPr>
              <a:buFont typeface="Arial" pitchFamily="34" charset="0"/>
              <a:buChar char="•"/>
            </a:pPr>
            <a:endParaRPr lang="en-US" sz="2000" dirty="0" smtClean="0">
              <a:latin typeface="Arial Unicode MS" pitchFamily="34" charset="-128"/>
              <a:ea typeface="Arial Unicode MS" pitchFamily="34" charset="-128"/>
              <a:cs typeface="Arial Unicode MS" pitchFamily="34" charset="-128"/>
            </a:endParaRPr>
          </a:p>
          <a:p>
            <a:pPr>
              <a:buFont typeface="Arial" pitchFamily="34" charset="0"/>
              <a:buChar char="•"/>
            </a:pPr>
            <a:endParaRPr lang="en-US" sz="2000" dirty="0" smtClean="0">
              <a:latin typeface="Arial Unicode MS" pitchFamily="34" charset="-128"/>
              <a:ea typeface="Arial Unicode MS" pitchFamily="34" charset="-128"/>
              <a:cs typeface="Arial Unicode MS" pitchFamily="34" charset="-128"/>
            </a:endParaRPr>
          </a:p>
          <a:p>
            <a:pPr>
              <a:buFont typeface="Arial" pitchFamily="34" charset="0"/>
              <a:buChar char="•"/>
            </a:pPr>
            <a:endParaRPr lang="en-US" sz="2000" dirty="0">
              <a:latin typeface="Arial Unicode MS" pitchFamily="34" charset="-128"/>
              <a:ea typeface="Arial Unicode MS" pitchFamily="34" charset="-128"/>
              <a:cs typeface="Arial Unicode MS" pitchFamily="34" charset="-128"/>
            </a:endParaRPr>
          </a:p>
          <a:p>
            <a:pPr>
              <a:buFont typeface="Arial" pitchFamily="34" charset="0"/>
              <a:buChar char="•"/>
            </a:pPr>
            <a:r>
              <a:rPr lang="en-US" sz="2000" dirty="0" smtClean="0">
                <a:latin typeface="Arial Unicode MS" pitchFamily="34" charset="-128"/>
                <a:ea typeface="Arial Unicode MS" pitchFamily="34" charset="-128"/>
                <a:cs typeface="Arial Unicode MS" pitchFamily="34" charset="-128"/>
              </a:rPr>
              <a:t>Primary </a:t>
            </a:r>
            <a:r>
              <a:rPr lang="en-US" sz="2000" dirty="0">
                <a:latin typeface="Arial Unicode MS" pitchFamily="34" charset="-128"/>
                <a:ea typeface="Arial Unicode MS" pitchFamily="34" charset="-128"/>
                <a:cs typeface="Arial Unicode MS" pitchFamily="34" charset="-128"/>
              </a:rPr>
              <a:t>Data </a:t>
            </a:r>
            <a:r>
              <a:rPr lang="en-US" sz="2000" dirty="0" smtClean="0">
                <a:latin typeface="Arial Unicode MS" pitchFamily="34" charset="-128"/>
                <a:ea typeface="Arial Unicode MS" pitchFamily="34" charset="-128"/>
                <a:cs typeface="Arial Unicode MS" pitchFamily="34" charset="-128"/>
              </a:rPr>
              <a:t>: These data are  </a:t>
            </a:r>
            <a:r>
              <a:rPr lang="en-US" sz="2000" dirty="0">
                <a:latin typeface="Arial Unicode MS" pitchFamily="34" charset="-128"/>
                <a:ea typeface="Arial Unicode MS" pitchFamily="34" charset="-128"/>
                <a:cs typeface="Arial Unicode MS" pitchFamily="34" charset="-128"/>
              </a:rPr>
              <a:t>collected by the investigator for his own purpose for the first time, from beginning to end are called primary data.</a:t>
            </a:r>
          </a:p>
          <a:p>
            <a:pPr>
              <a:buFont typeface="Arial" pitchFamily="34" charset="0"/>
              <a:buChar char="•"/>
            </a:pPr>
            <a:endParaRPr lang="en-US" sz="2000" dirty="0" smtClean="0">
              <a:latin typeface="Arial Unicode MS" pitchFamily="34" charset="-128"/>
              <a:ea typeface="Arial Unicode MS" pitchFamily="34" charset="-128"/>
              <a:cs typeface="Arial Unicode MS" pitchFamily="34" charset="-128"/>
            </a:endParaRPr>
          </a:p>
          <a:p>
            <a:pPr>
              <a:buFont typeface="Arial" pitchFamily="34" charset="0"/>
              <a:buChar char="•"/>
            </a:pPr>
            <a:r>
              <a:rPr lang="en-US" sz="2000" dirty="0" smtClean="0">
                <a:latin typeface="Arial Unicode MS" pitchFamily="34" charset="-128"/>
                <a:ea typeface="Arial Unicode MS" pitchFamily="34" charset="-128"/>
                <a:cs typeface="Arial Unicode MS" pitchFamily="34" charset="-128"/>
              </a:rPr>
              <a:t>Secondary Data: </a:t>
            </a:r>
            <a:r>
              <a:rPr lang="en-US" sz="2000" dirty="0">
                <a:latin typeface="Arial Unicode MS" pitchFamily="34" charset="-128"/>
                <a:ea typeface="Arial Unicode MS" pitchFamily="34" charset="-128"/>
                <a:cs typeface="Arial Unicode MS" pitchFamily="34" charset="-128"/>
              </a:rPr>
              <a:t>These data have already been collected by somebody else, these are available in the form of published or unpublished report</a:t>
            </a:r>
            <a:r>
              <a:rPr lang="en-US" sz="2000" dirty="0" smtClean="0">
                <a:latin typeface="Arial Unicode MS" pitchFamily="34" charset="-128"/>
                <a:ea typeface="Arial Unicode MS" pitchFamily="34" charset="-128"/>
                <a:cs typeface="Arial Unicode MS" pitchFamily="34" charset="-128"/>
              </a:rPr>
              <a:t>.</a:t>
            </a:r>
          </a:p>
          <a:p>
            <a:pPr>
              <a:buFont typeface="Arial" pitchFamily="34" charset="0"/>
              <a:buChar char="•"/>
            </a:pPr>
            <a:endParaRPr lang="en-US" dirty="0">
              <a:latin typeface="Arial Unicode MS" pitchFamily="34" charset="-128"/>
              <a:ea typeface="Arial Unicode MS" pitchFamily="34" charset="-128"/>
              <a:cs typeface="Arial Unicode MS" pitchFamily="34" charset="-128"/>
            </a:endParaRPr>
          </a:p>
          <a:p>
            <a:pPr>
              <a:buFont typeface="Arial" pitchFamily="34" charset="0"/>
              <a:buChar char="•"/>
            </a:pPr>
            <a:endParaRPr lang="en-US" dirty="0" smtClean="0">
              <a:latin typeface="Arial Unicode MS" pitchFamily="34" charset="-128"/>
              <a:ea typeface="Arial Unicode MS" pitchFamily="34" charset="-128"/>
              <a:cs typeface="Arial Unicode MS" pitchFamily="34" charset="-128"/>
            </a:endParaRPr>
          </a:p>
          <a:p>
            <a:pPr>
              <a:buFont typeface="Arial" pitchFamily="34" charset="0"/>
              <a:buChar char="•"/>
            </a:pPr>
            <a:endParaRPr lang="en-US" dirty="0">
              <a:latin typeface="Arial Unicode MS" pitchFamily="34" charset="-128"/>
              <a:ea typeface="Arial Unicode MS" pitchFamily="34" charset="-128"/>
              <a:cs typeface="Arial Unicode MS" pitchFamily="34" charset="-128"/>
            </a:endParaRPr>
          </a:p>
          <a:p>
            <a:pPr>
              <a:buFont typeface="Arial" pitchFamily="34" charset="0"/>
              <a:buChar char="•"/>
            </a:pPr>
            <a:endParaRPr lang="en-US" dirty="0" smtClean="0">
              <a:latin typeface="Arial Unicode MS" pitchFamily="34" charset="-128"/>
              <a:ea typeface="Arial Unicode MS" pitchFamily="34" charset="-128"/>
              <a:cs typeface="Arial Unicode MS" pitchFamily="34" charset="-128"/>
            </a:endParaRPr>
          </a:p>
          <a:p>
            <a:pPr>
              <a:buFont typeface="Arial" pitchFamily="34" charset="0"/>
              <a:buChar char="•"/>
            </a:pPr>
            <a:endParaRPr lang="en-US" dirty="0">
              <a:latin typeface="Arial Unicode MS" pitchFamily="34" charset="-128"/>
              <a:ea typeface="Arial Unicode MS" pitchFamily="34" charset="-128"/>
              <a:cs typeface="Arial Unicode MS" pitchFamily="34" charset="-128"/>
            </a:endParaRPr>
          </a:p>
          <a:p>
            <a:pPr>
              <a:buFont typeface="Arial" pitchFamily="34" charset="0"/>
              <a:buChar char="•"/>
            </a:pPr>
            <a:endParaRPr lang="en-US" dirty="0" smtClean="0">
              <a:latin typeface="Arial Unicode MS" pitchFamily="34" charset="-128"/>
              <a:ea typeface="Arial Unicode MS" pitchFamily="34" charset="-128"/>
              <a:cs typeface="Arial Unicode MS" pitchFamily="34" charset="-128"/>
            </a:endParaRPr>
          </a:p>
          <a:p>
            <a:pPr>
              <a:buFont typeface="Arial" pitchFamily="34" charset="0"/>
              <a:buChar char="•"/>
            </a:pPr>
            <a:endParaRPr lang="en-US" dirty="0">
              <a:latin typeface="Arial Unicode MS" pitchFamily="34" charset="-128"/>
              <a:ea typeface="Arial Unicode MS" pitchFamily="34" charset="-128"/>
              <a:cs typeface="Arial Unicode MS" pitchFamily="34" charset="-128"/>
            </a:endParaRPr>
          </a:p>
        </p:txBody>
      </p:sp>
      <p:pic>
        <p:nvPicPr>
          <p:cNvPr id="1026" name="Picture 2" descr="C:\Users\USER\Desktop\3.jpg"/>
          <p:cNvPicPr>
            <a:picLocks noChangeAspect="1" noChangeArrowheads="1"/>
          </p:cNvPicPr>
          <p:nvPr/>
        </p:nvPicPr>
        <p:blipFill>
          <a:blip r:embed="rId2"/>
          <a:srcRect/>
          <a:stretch>
            <a:fillRect/>
          </a:stretch>
        </p:blipFill>
        <p:spPr bwMode="auto">
          <a:xfrm>
            <a:off x="4419600" y="1066800"/>
            <a:ext cx="3708400" cy="2819400"/>
          </a:xfrm>
          <a:prstGeom prst="rect">
            <a:avLst/>
          </a:prstGeom>
          <a:noFill/>
        </p:spPr>
      </p:pic>
    </p:spTree>
  </p:cSld>
  <p:clrMapOvr>
    <a:masterClrMapping/>
  </p:clrMapOvr>
  <p:transition>
    <p:wheel spokes="2"/>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0" y="914400"/>
            <a:ext cx="8534400" cy="5181600"/>
          </a:xfrm>
        </p:spPr>
        <p:txBody>
          <a:bodyPr>
            <a:normAutofit/>
          </a:bodyPr>
          <a:lstStyle/>
          <a:p>
            <a:r>
              <a:rPr lang="en-US" b="1" dirty="0" smtClean="0">
                <a:solidFill>
                  <a:srgbClr val="7030A0"/>
                </a:solidFill>
                <a:latin typeface="Arial Unicode MS" pitchFamily="34" charset="-128"/>
                <a:ea typeface="Arial Unicode MS" pitchFamily="34" charset="-128"/>
                <a:cs typeface="Arial Unicode MS" pitchFamily="34" charset="-128"/>
              </a:rPr>
              <a:t>Principal Differences between Primary and Secondary Data</a:t>
            </a:r>
          </a:p>
          <a:p>
            <a:r>
              <a:rPr lang="en-US" dirty="0" smtClean="0">
                <a:latin typeface="Arial Unicode MS" pitchFamily="34" charset="-128"/>
                <a:ea typeface="Arial Unicode MS" pitchFamily="34" charset="-128"/>
                <a:cs typeface="Arial Unicode MS" pitchFamily="34" charset="-128"/>
              </a:rPr>
              <a:t>Primary data are original and secondary data are already in existence and therefore, are not original.</a:t>
            </a:r>
          </a:p>
          <a:p>
            <a:endParaRPr lang="en-US" dirty="0" smtClean="0">
              <a:latin typeface="Arial Unicode MS" pitchFamily="34" charset="-128"/>
              <a:ea typeface="Arial Unicode MS" pitchFamily="34" charset="-128"/>
              <a:cs typeface="Arial Unicode MS" pitchFamily="34" charset="-128"/>
            </a:endParaRPr>
          </a:p>
          <a:p>
            <a:r>
              <a:rPr lang="en-US" dirty="0" smtClean="0">
                <a:latin typeface="Arial Unicode MS" pitchFamily="34" charset="-128"/>
                <a:ea typeface="Arial Unicode MS" pitchFamily="34" charset="-128"/>
                <a:cs typeface="Arial Unicode MS" pitchFamily="34" charset="-128"/>
              </a:rPr>
              <a:t>Primary data do not need any adjustment, secondary data need to be adjustment to suit the objective of study in hand.</a:t>
            </a:r>
          </a:p>
          <a:p>
            <a:endParaRPr lang="en-US" dirty="0" smtClean="0">
              <a:latin typeface="Arial Unicode MS" pitchFamily="34" charset="-128"/>
              <a:ea typeface="Arial Unicode MS" pitchFamily="34" charset="-128"/>
              <a:cs typeface="Arial Unicode MS" pitchFamily="34" charset="-128"/>
            </a:endParaRPr>
          </a:p>
          <a:p>
            <a:r>
              <a:rPr lang="en-US" dirty="0" smtClean="0">
                <a:latin typeface="Arial Unicode MS" pitchFamily="34" charset="-128"/>
                <a:ea typeface="Arial Unicode MS" pitchFamily="34" charset="-128"/>
                <a:cs typeface="Arial Unicode MS" pitchFamily="34" charset="-128"/>
              </a:rPr>
              <a:t>Primary data are expensive and secondary data are less expensive.</a:t>
            </a:r>
          </a:p>
          <a:p>
            <a:endParaRPr lang="en-US" dirty="0"/>
          </a:p>
        </p:txBody>
      </p:sp>
    </p:spTree>
  </p:cSld>
  <p:clrMapOvr>
    <a:masterClrMapping/>
  </p:clrMapOvr>
  <p:transition>
    <p:wipe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USER\Desktop\4.jpg"/>
          <p:cNvPicPr>
            <a:picLocks noGrp="1" noChangeAspect="1" noChangeArrowheads="1"/>
          </p:cNvPicPr>
          <p:nvPr>
            <p:ph idx="1"/>
          </p:nvPr>
        </p:nvPicPr>
        <p:blipFill>
          <a:blip r:embed="rId2"/>
          <a:srcRect/>
          <a:stretch>
            <a:fillRect/>
          </a:stretch>
        </p:blipFill>
        <p:spPr bwMode="auto">
          <a:xfrm>
            <a:off x="990600" y="1295400"/>
            <a:ext cx="6658356" cy="4824894"/>
          </a:xfrm>
          <a:prstGeom prst="rect">
            <a:avLst/>
          </a:prstGeom>
          <a:noFill/>
        </p:spPr>
      </p:pic>
      <p:sp>
        <p:nvSpPr>
          <p:cNvPr id="3" name="Title 2"/>
          <p:cNvSpPr>
            <a:spLocks noGrp="1"/>
          </p:cNvSpPr>
          <p:nvPr>
            <p:ph type="title"/>
          </p:nvPr>
        </p:nvSpPr>
        <p:spPr>
          <a:xfrm>
            <a:off x="228600" y="228600"/>
            <a:ext cx="8686800" cy="1096962"/>
          </a:xfrm>
        </p:spPr>
        <p:txBody>
          <a:bodyPr>
            <a:normAutofit/>
          </a:bodyPr>
          <a:lstStyle/>
          <a:p>
            <a:r>
              <a:rPr lang="en-US" sz="3200" dirty="0" smtClean="0"/>
              <a:t>METHODS OF COLLECTING PRIMARY DATA </a:t>
            </a:r>
            <a:endParaRPr lang="en-US" sz="3200" dirty="0"/>
          </a:p>
        </p:txBody>
      </p:sp>
    </p:spTree>
  </p:cSld>
  <p:clrMapOvr>
    <a:masterClrMapping/>
  </p:clrMapOvr>
  <p:transition>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1000" y="990600"/>
            <a:ext cx="8382000" cy="5170646"/>
          </a:xfrm>
          <a:prstGeom prst="rect">
            <a:avLst/>
          </a:prstGeom>
        </p:spPr>
        <p:txBody>
          <a:bodyPr wrap="square">
            <a:spAutoFit/>
          </a:bodyPr>
          <a:lstStyle/>
          <a:p>
            <a:endParaRPr lang="en-US" b="1" dirty="0" smtClean="0">
              <a:latin typeface="Algerian" pitchFamily="82" charset="0"/>
            </a:endParaRPr>
          </a:p>
          <a:p>
            <a:pPr marL="514350" indent="-514350">
              <a:buAutoNum type="romanLcParenBoth"/>
            </a:pPr>
            <a:r>
              <a:rPr lang="en-US" sz="2400" b="1" dirty="0" smtClean="0">
                <a:solidFill>
                  <a:srgbClr val="FF0000"/>
                </a:solidFill>
                <a:latin typeface="Arial Unicode MS" pitchFamily="34" charset="-128"/>
                <a:ea typeface="Arial Unicode MS" pitchFamily="34" charset="-128"/>
                <a:cs typeface="Arial Unicode MS" pitchFamily="34" charset="-128"/>
              </a:rPr>
              <a:t>Direct Personal Investigation</a:t>
            </a:r>
            <a:r>
              <a:rPr lang="en-US" dirty="0" smtClean="0">
                <a:latin typeface="Arial Unicode MS" pitchFamily="34" charset="-128"/>
                <a:ea typeface="Arial Unicode MS" pitchFamily="34" charset="-128"/>
                <a:cs typeface="Arial Unicode MS" pitchFamily="34" charset="-128"/>
              </a:rPr>
              <a:t/>
            </a:r>
            <a:br>
              <a:rPr lang="en-US" dirty="0" smtClean="0">
                <a:latin typeface="Arial Unicode MS" pitchFamily="34" charset="-128"/>
                <a:ea typeface="Arial Unicode MS" pitchFamily="34" charset="-128"/>
                <a:cs typeface="Arial Unicode MS" pitchFamily="34" charset="-128"/>
              </a:rPr>
            </a:br>
            <a:r>
              <a:rPr lang="en-US" dirty="0" smtClean="0">
                <a:latin typeface="Arial Unicode MS" pitchFamily="34" charset="-128"/>
                <a:ea typeface="Arial Unicode MS" pitchFamily="34" charset="-128"/>
                <a:cs typeface="Arial Unicode MS" pitchFamily="34" charset="-128"/>
              </a:rPr>
              <a:t>It is the method by which data are personally collected by the investigator from the information. Merits and demerits of this method are follows.</a:t>
            </a:r>
            <a:br>
              <a:rPr lang="en-US" dirty="0" smtClean="0">
                <a:latin typeface="Arial Unicode MS" pitchFamily="34" charset="-128"/>
                <a:ea typeface="Arial Unicode MS" pitchFamily="34" charset="-128"/>
                <a:cs typeface="Arial Unicode MS" pitchFamily="34" charset="-128"/>
              </a:rPr>
            </a:br>
            <a:endParaRPr lang="en-US" dirty="0" smtClean="0">
              <a:latin typeface="Arial Unicode MS" pitchFamily="34" charset="-128"/>
              <a:ea typeface="Arial Unicode MS" pitchFamily="34" charset="-128"/>
              <a:cs typeface="Arial Unicode MS" pitchFamily="34" charset="-128"/>
            </a:endParaRPr>
          </a:p>
          <a:p>
            <a:pPr marL="400050" indent="-400050"/>
            <a:r>
              <a:rPr lang="en-US" dirty="0" smtClean="0">
                <a:solidFill>
                  <a:srgbClr val="FF0000"/>
                </a:solidFill>
                <a:latin typeface="Arial Unicode MS" pitchFamily="34" charset="-128"/>
                <a:ea typeface="Arial Unicode MS" pitchFamily="34" charset="-128"/>
                <a:cs typeface="Arial Unicode MS" pitchFamily="34" charset="-128"/>
              </a:rPr>
              <a:t>(</a:t>
            </a:r>
            <a:r>
              <a:rPr lang="en-US" dirty="0">
                <a:solidFill>
                  <a:srgbClr val="FF0000"/>
                </a:solidFill>
                <a:latin typeface="Arial Unicode MS" pitchFamily="34" charset="-128"/>
                <a:ea typeface="Arial Unicode MS" pitchFamily="34" charset="-128"/>
                <a:cs typeface="Arial Unicode MS" pitchFamily="34" charset="-128"/>
              </a:rPr>
              <a:t>a) Merits</a:t>
            </a:r>
          </a:p>
          <a:p>
            <a:pPr>
              <a:buFont typeface="Wingdings" pitchFamily="2" charset="2"/>
              <a:buChar char="v"/>
            </a:pPr>
            <a:r>
              <a:rPr lang="en-US" dirty="0" smtClean="0">
                <a:latin typeface="Arial Unicode MS" pitchFamily="34" charset="-128"/>
                <a:ea typeface="Arial Unicode MS" pitchFamily="34" charset="-128"/>
                <a:cs typeface="Arial Unicode MS" pitchFamily="34" charset="-128"/>
              </a:rPr>
              <a:t>Originality</a:t>
            </a:r>
            <a:endParaRPr lang="en-US" dirty="0">
              <a:latin typeface="Arial Unicode MS" pitchFamily="34" charset="-128"/>
              <a:ea typeface="Arial Unicode MS" pitchFamily="34" charset="-128"/>
              <a:cs typeface="Arial Unicode MS" pitchFamily="34" charset="-128"/>
            </a:endParaRPr>
          </a:p>
          <a:p>
            <a:pPr>
              <a:buFont typeface="Wingdings" pitchFamily="2" charset="2"/>
              <a:buChar char="v"/>
            </a:pPr>
            <a:r>
              <a:rPr lang="en-US" dirty="0">
                <a:latin typeface="Arial Unicode MS" pitchFamily="34" charset="-128"/>
                <a:ea typeface="Arial Unicode MS" pitchFamily="34" charset="-128"/>
                <a:cs typeface="Arial Unicode MS" pitchFamily="34" charset="-128"/>
              </a:rPr>
              <a:t>Reliability</a:t>
            </a:r>
          </a:p>
          <a:p>
            <a:pPr>
              <a:buFont typeface="Wingdings" pitchFamily="2" charset="2"/>
              <a:buChar char="v"/>
            </a:pPr>
            <a:r>
              <a:rPr lang="en-US" dirty="0">
                <a:latin typeface="Arial Unicode MS" pitchFamily="34" charset="-128"/>
                <a:ea typeface="Arial Unicode MS" pitchFamily="34" charset="-128"/>
                <a:cs typeface="Arial Unicode MS" pitchFamily="34" charset="-128"/>
              </a:rPr>
              <a:t>Uniformity</a:t>
            </a:r>
          </a:p>
          <a:p>
            <a:pPr>
              <a:buFont typeface="Wingdings" pitchFamily="2" charset="2"/>
              <a:buChar char="v"/>
            </a:pPr>
            <a:r>
              <a:rPr lang="en-US" dirty="0">
                <a:latin typeface="Arial Unicode MS" pitchFamily="34" charset="-128"/>
                <a:ea typeface="Arial Unicode MS" pitchFamily="34" charset="-128"/>
                <a:cs typeface="Arial Unicode MS" pitchFamily="34" charset="-128"/>
              </a:rPr>
              <a:t>Accuracy</a:t>
            </a:r>
          </a:p>
          <a:p>
            <a:pPr>
              <a:buFont typeface="Wingdings" pitchFamily="2" charset="2"/>
              <a:buChar char="v"/>
            </a:pPr>
            <a:r>
              <a:rPr lang="en-US" dirty="0">
                <a:latin typeface="Arial Unicode MS" pitchFamily="34" charset="-128"/>
                <a:ea typeface="Arial Unicode MS" pitchFamily="34" charset="-128"/>
                <a:cs typeface="Arial Unicode MS" pitchFamily="34" charset="-128"/>
              </a:rPr>
              <a:t>Related information</a:t>
            </a:r>
          </a:p>
          <a:p>
            <a:pPr>
              <a:buFont typeface="Wingdings" pitchFamily="2" charset="2"/>
              <a:buChar char="v"/>
            </a:pPr>
            <a:r>
              <a:rPr lang="en-US" dirty="0" smtClean="0">
                <a:latin typeface="Arial Unicode MS" pitchFamily="34" charset="-128"/>
                <a:ea typeface="Arial Unicode MS" pitchFamily="34" charset="-128"/>
                <a:cs typeface="Arial Unicode MS" pitchFamily="34" charset="-128"/>
              </a:rPr>
              <a:t>Elastic</a:t>
            </a:r>
          </a:p>
          <a:p>
            <a:r>
              <a:rPr lang="en-US" dirty="0" smtClean="0">
                <a:solidFill>
                  <a:srgbClr val="FF0000"/>
                </a:solidFill>
              </a:rPr>
              <a:t>(</a:t>
            </a:r>
            <a:r>
              <a:rPr lang="en-US" dirty="0" smtClean="0">
                <a:solidFill>
                  <a:srgbClr val="FF0000"/>
                </a:solidFill>
                <a:latin typeface="Arial Unicode MS" pitchFamily="34" charset="-128"/>
                <a:ea typeface="Arial Unicode MS" pitchFamily="34" charset="-128"/>
                <a:cs typeface="Arial Unicode MS" pitchFamily="34" charset="-128"/>
              </a:rPr>
              <a:t>b) Demerits</a:t>
            </a:r>
          </a:p>
          <a:p>
            <a:pPr>
              <a:buFont typeface="Wingdings" pitchFamily="2" charset="2"/>
              <a:buChar char="v"/>
            </a:pPr>
            <a:r>
              <a:rPr lang="en-US" dirty="0" smtClean="0">
                <a:latin typeface="Arial Unicode MS" pitchFamily="34" charset="-128"/>
                <a:ea typeface="Arial Unicode MS" pitchFamily="34" charset="-128"/>
                <a:cs typeface="Arial Unicode MS" pitchFamily="34" charset="-128"/>
              </a:rPr>
              <a:t>Difficult to cover wide areas</a:t>
            </a:r>
          </a:p>
          <a:p>
            <a:pPr>
              <a:buFont typeface="Wingdings" pitchFamily="2" charset="2"/>
              <a:buChar char="v"/>
            </a:pPr>
            <a:r>
              <a:rPr lang="en-US" dirty="0" smtClean="0">
                <a:latin typeface="Arial Unicode MS" pitchFamily="34" charset="-128"/>
                <a:ea typeface="Arial Unicode MS" pitchFamily="34" charset="-128"/>
                <a:cs typeface="Arial Unicode MS" pitchFamily="34" charset="-128"/>
              </a:rPr>
              <a:t>Costly</a:t>
            </a:r>
          </a:p>
          <a:p>
            <a:pPr>
              <a:buFont typeface="Wingdings" pitchFamily="2" charset="2"/>
              <a:buChar char="v"/>
            </a:pPr>
            <a:r>
              <a:rPr lang="en-US" dirty="0" smtClean="0">
                <a:latin typeface="Arial Unicode MS" pitchFamily="34" charset="-128"/>
                <a:ea typeface="Arial Unicode MS" pitchFamily="34" charset="-128"/>
                <a:cs typeface="Arial Unicode MS" pitchFamily="34" charset="-128"/>
              </a:rPr>
              <a:t>Personal bias</a:t>
            </a:r>
          </a:p>
          <a:p>
            <a:pPr>
              <a:buFont typeface="Wingdings" pitchFamily="2" charset="2"/>
              <a:buChar char="v"/>
            </a:pPr>
            <a:r>
              <a:rPr lang="en-US" dirty="0" smtClean="0">
                <a:latin typeface="Arial Unicode MS" pitchFamily="34" charset="-128"/>
                <a:ea typeface="Arial Unicode MS" pitchFamily="34" charset="-128"/>
                <a:cs typeface="Arial Unicode MS" pitchFamily="34" charset="-128"/>
              </a:rPr>
              <a:t>Limited coverage</a:t>
            </a:r>
          </a:p>
          <a:p>
            <a:pPr>
              <a:buFont typeface="Wingdings" pitchFamily="2" charset="2"/>
              <a:buChar char="v"/>
            </a:pPr>
            <a:endParaRPr lang="en-US" dirty="0">
              <a:latin typeface="Arial Unicode MS" pitchFamily="34" charset="-128"/>
              <a:ea typeface="Arial Unicode MS" pitchFamily="34" charset="-128"/>
              <a:cs typeface="Arial Unicode MS" pitchFamily="34" charset="-128"/>
            </a:endParaRPr>
          </a:p>
        </p:txBody>
      </p:sp>
    </p:spTree>
  </p:cSld>
  <p:clrMapOvr>
    <a:masterClrMapping/>
  </p:clrMapOvr>
  <p:transition>
    <p:wipe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0" y="609600"/>
            <a:ext cx="8229600" cy="5397500"/>
          </a:xfrm>
        </p:spPr>
        <p:txBody>
          <a:bodyPr>
            <a:normAutofit/>
          </a:bodyPr>
          <a:lstStyle/>
          <a:p>
            <a:r>
              <a:rPr lang="en-US" sz="2400" b="1" dirty="0" smtClean="0">
                <a:solidFill>
                  <a:srgbClr val="0070C0"/>
                </a:solidFill>
                <a:latin typeface="Arial Unicode MS" pitchFamily="34" charset="-128"/>
                <a:ea typeface="Arial Unicode MS" pitchFamily="34" charset="-128"/>
                <a:cs typeface="Arial Unicode MS" pitchFamily="34" charset="-128"/>
              </a:rPr>
              <a:t>(ii) Indirect Oral Investigation</a:t>
            </a:r>
            <a:r>
              <a:rPr lang="en-US" sz="2000" dirty="0" smtClean="0">
                <a:latin typeface="Arial Unicode MS" pitchFamily="34" charset="-128"/>
                <a:ea typeface="Arial Unicode MS" pitchFamily="34" charset="-128"/>
                <a:cs typeface="Arial Unicode MS" pitchFamily="34" charset="-128"/>
              </a:rPr>
              <a:t/>
            </a:r>
            <a:br>
              <a:rPr lang="en-US" sz="2000" dirty="0" smtClean="0">
                <a:latin typeface="Arial Unicode MS" pitchFamily="34" charset="-128"/>
                <a:ea typeface="Arial Unicode MS" pitchFamily="34" charset="-128"/>
                <a:cs typeface="Arial Unicode MS" pitchFamily="34" charset="-128"/>
              </a:rPr>
            </a:br>
            <a:r>
              <a:rPr lang="en-US" sz="2000" dirty="0" smtClean="0">
                <a:latin typeface="Arial Unicode MS" pitchFamily="34" charset="-128"/>
                <a:ea typeface="Arial Unicode MS" pitchFamily="34" charset="-128"/>
                <a:cs typeface="Arial Unicode MS" pitchFamily="34" charset="-128"/>
              </a:rPr>
              <a:t>It is the method by which information is obtained not from the persons regarding whom the information is needed. It is collected orally from other persons who are expected to possess the necessary information. </a:t>
            </a:r>
          </a:p>
          <a:p>
            <a:r>
              <a:rPr lang="en-US" sz="2000" b="1" dirty="0" smtClean="0">
                <a:solidFill>
                  <a:srgbClr val="0070C0"/>
                </a:solidFill>
                <a:latin typeface="Arial Unicode MS" pitchFamily="34" charset="-128"/>
                <a:ea typeface="Arial Unicode MS" pitchFamily="34" charset="-128"/>
                <a:cs typeface="Arial Unicode MS" pitchFamily="34" charset="-128"/>
              </a:rPr>
              <a:t>Merits</a:t>
            </a:r>
            <a:r>
              <a:rPr lang="en-US" sz="2000" b="1" dirty="0" smtClean="0">
                <a:latin typeface="Arial Unicode MS" pitchFamily="34" charset="-128"/>
                <a:ea typeface="Arial Unicode MS" pitchFamily="34" charset="-128"/>
                <a:cs typeface="Arial Unicode MS" pitchFamily="34" charset="-128"/>
              </a:rPr>
              <a:t> </a:t>
            </a:r>
            <a:endParaRPr lang="en-US" sz="2000" dirty="0" smtClean="0">
              <a:latin typeface="Arial Unicode MS" pitchFamily="34" charset="-128"/>
              <a:ea typeface="Arial Unicode MS" pitchFamily="34" charset="-128"/>
              <a:cs typeface="Arial Unicode MS" pitchFamily="34" charset="-128"/>
            </a:endParaRPr>
          </a:p>
          <a:p>
            <a:r>
              <a:rPr lang="en-US" sz="2000" dirty="0" smtClean="0">
                <a:latin typeface="Arial Unicode MS" pitchFamily="34" charset="-128"/>
                <a:ea typeface="Arial Unicode MS" pitchFamily="34" charset="-128"/>
                <a:cs typeface="Arial Unicode MS" pitchFamily="34" charset="-128"/>
              </a:rPr>
              <a:t>Expert opinion</a:t>
            </a:r>
          </a:p>
          <a:p>
            <a:r>
              <a:rPr lang="en-US" sz="2000" dirty="0" smtClean="0">
                <a:latin typeface="Arial Unicode MS" pitchFamily="34" charset="-128"/>
                <a:ea typeface="Arial Unicode MS" pitchFamily="34" charset="-128"/>
                <a:cs typeface="Arial Unicode MS" pitchFamily="34" charset="-128"/>
              </a:rPr>
              <a:t>Simple</a:t>
            </a:r>
          </a:p>
          <a:p>
            <a:r>
              <a:rPr lang="en-US" sz="2000" dirty="0" smtClean="0">
                <a:latin typeface="Arial Unicode MS" pitchFamily="34" charset="-128"/>
                <a:ea typeface="Arial Unicode MS" pitchFamily="34" charset="-128"/>
                <a:cs typeface="Arial Unicode MS" pitchFamily="34" charset="-128"/>
              </a:rPr>
              <a:t>Less expensive</a:t>
            </a:r>
          </a:p>
          <a:p>
            <a:r>
              <a:rPr lang="en-US" sz="2000" dirty="0" smtClean="0">
                <a:latin typeface="Arial Unicode MS" pitchFamily="34" charset="-128"/>
                <a:ea typeface="Arial Unicode MS" pitchFamily="34" charset="-128"/>
                <a:cs typeface="Arial Unicode MS" pitchFamily="34" charset="-128"/>
              </a:rPr>
              <a:t> Wide coverage</a:t>
            </a:r>
          </a:p>
          <a:p>
            <a:r>
              <a:rPr lang="en-US" sz="2000" dirty="0" smtClean="0">
                <a:latin typeface="Arial Unicode MS" pitchFamily="34" charset="-128"/>
                <a:ea typeface="Arial Unicode MS" pitchFamily="34" charset="-128"/>
                <a:cs typeface="Arial Unicode MS" pitchFamily="34" charset="-128"/>
              </a:rPr>
              <a:t>Free from bias</a:t>
            </a:r>
          </a:p>
          <a:p>
            <a:pPr>
              <a:buNone/>
            </a:pPr>
            <a:r>
              <a:rPr lang="en-US" sz="2000" dirty="0" smtClean="0">
                <a:latin typeface="Arial Unicode MS" pitchFamily="34" charset="-128"/>
                <a:ea typeface="Arial Unicode MS" pitchFamily="34" charset="-128"/>
                <a:cs typeface="Arial Unicode MS" pitchFamily="34" charset="-128"/>
              </a:rPr>
              <a:t> </a:t>
            </a:r>
            <a:r>
              <a:rPr lang="en-US" sz="2000" b="1" dirty="0" smtClean="0">
                <a:solidFill>
                  <a:srgbClr val="0070C0"/>
                </a:solidFill>
                <a:latin typeface="Arial Unicode MS" pitchFamily="34" charset="-128"/>
                <a:ea typeface="Arial Unicode MS" pitchFamily="34" charset="-128"/>
                <a:cs typeface="Arial Unicode MS" pitchFamily="34" charset="-128"/>
              </a:rPr>
              <a:t>Demerits</a:t>
            </a:r>
          </a:p>
          <a:p>
            <a:r>
              <a:rPr lang="en-US" sz="2000" dirty="0" smtClean="0">
                <a:latin typeface="Arial Unicode MS" pitchFamily="34" charset="-128"/>
                <a:ea typeface="Arial Unicode MS" pitchFamily="34" charset="-128"/>
                <a:cs typeface="Arial Unicode MS" pitchFamily="34" charset="-128"/>
              </a:rPr>
              <a:t>Less accurate</a:t>
            </a:r>
          </a:p>
          <a:p>
            <a:r>
              <a:rPr lang="en-US" sz="2000" dirty="0" smtClean="0">
                <a:latin typeface="Arial Unicode MS" pitchFamily="34" charset="-128"/>
                <a:ea typeface="Arial Unicode MS" pitchFamily="34" charset="-128"/>
                <a:cs typeface="Arial Unicode MS" pitchFamily="34" charset="-128"/>
              </a:rPr>
              <a:t>Doubtful conclusions</a:t>
            </a:r>
          </a:p>
          <a:p>
            <a:r>
              <a:rPr lang="en-US" sz="2000" dirty="0" smtClean="0">
                <a:latin typeface="Arial Unicode MS" pitchFamily="34" charset="-128"/>
                <a:ea typeface="Arial Unicode MS" pitchFamily="34" charset="-128"/>
                <a:cs typeface="Arial Unicode MS" pitchFamily="34" charset="-128"/>
              </a:rPr>
              <a:t>Biased</a:t>
            </a:r>
          </a:p>
          <a:p>
            <a:pPr lvl="2"/>
            <a:endParaRPr lang="en-US" dirty="0" smtClean="0"/>
          </a:p>
          <a:p>
            <a:endParaRPr lang="en-US" dirty="0"/>
          </a:p>
        </p:txBody>
      </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0" y="1066800"/>
            <a:ext cx="8153400" cy="5072063"/>
          </a:xfrm>
        </p:spPr>
        <p:txBody>
          <a:bodyPr/>
          <a:lstStyle/>
          <a:p>
            <a:endParaRPr lang="en-US" dirty="0" smtClean="0"/>
          </a:p>
          <a:p>
            <a:endParaRPr lang="en-US" dirty="0" smtClean="0"/>
          </a:p>
          <a:p>
            <a:endParaRPr lang="en-US" dirty="0" smtClean="0"/>
          </a:p>
          <a:p>
            <a:endParaRPr lang="en-US" dirty="0" smtClean="0"/>
          </a:p>
          <a:p>
            <a:endParaRPr lang="en-US" dirty="0" smtClean="0"/>
          </a:p>
          <a:p>
            <a:endParaRPr lang="en-US" dirty="0"/>
          </a:p>
        </p:txBody>
      </p:sp>
      <p:sp>
        <p:nvSpPr>
          <p:cNvPr id="4" name="Rectangle 3"/>
          <p:cNvSpPr/>
          <p:nvPr/>
        </p:nvSpPr>
        <p:spPr>
          <a:xfrm>
            <a:off x="304800" y="685800"/>
            <a:ext cx="8001000" cy="4616648"/>
          </a:xfrm>
          <a:prstGeom prst="rect">
            <a:avLst/>
          </a:prstGeom>
        </p:spPr>
        <p:txBody>
          <a:bodyPr wrap="square">
            <a:spAutoFit/>
          </a:bodyPr>
          <a:lstStyle/>
          <a:p>
            <a:r>
              <a:rPr lang="en-US" sz="2400" b="1" dirty="0">
                <a:solidFill>
                  <a:srgbClr val="FF33CC"/>
                </a:solidFill>
                <a:latin typeface="Arial Unicode MS" pitchFamily="34" charset="-128"/>
                <a:ea typeface="Arial Unicode MS" pitchFamily="34" charset="-128"/>
                <a:cs typeface="Arial Unicode MS" pitchFamily="34" charset="-128"/>
              </a:rPr>
              <a:t>(iii) </a:t>
            </a:r>
            <a:r>
              <a:rPr lang="en-US" sz="2400" dirty="0" smtClean="0">
                <a:solidFill>
                  <a:srgbClr val="FF33CC"/>
                </a:solidFill>
                <a:latin typeface="Arial Unicode MS" pitchFamily="34" charset="-128"/>
                <a:ea typeface="Arial Unicode MS" pitchFamily="34" charset="-128"/>
                <a:cs typeface="Arial Unicode MS" pitchFamily="34" charset="-128"/>
              </a:rPr>
              <a:t>Information </a:t>
            </a:r>
            <a:r>
              <a:rPr lang="en-US" sz="2400" dirty="0">
                <a:solidFill>
                  <a:srgbClr val="FF33CC"/>
                </a:solidFill>
                <a:latin typeface="Arial Unicode MS" pitchFamily="34" charset="-128"/>
                <a:ea typeface="Arial Unicode MS" pitchFamily="34" charset="-128"/>
                <a:cs typeface="Arial Unicode MS" pitchFamily="34" charset="-128"/>
              </a:rPr>
              <a:t>from Local Sources or Correspondents</a:t>
            </a:r>
            <a:r>
              <a:rPr lang="en-US" dirty="0">
                <a:latin typeface="Arial Unicode MS" pitchFamily="34" charset="-128"/>
                <a:ea typeface="Arial Unicode MS" pitchFamily="34" charset="-128"/>
                <a:cs typeface="Arial Unicode MS" pitchFamily="34" charset="-128"/>
              </a:rPr>
              <a:t/>
            </a:r>
            <a:br>
              <a:rPr lang="en-US" dirty="0">
                <a:latin typeface="Arial Unicode MS" pitchFamily="34" charset="-128"/>
                <a:ea typeface="Arial Unicode MS" pitchFamily="34" charset="-128"/>
                <a:cs typeface="Arial Unicode MS" pitchFamily="34" charset="-128"/>
              </a:rPr>
            </a:br>
            <a:r>
              <a:rPr lang="en-US" dirty="0">
                <a:latin typeface="Arial Unicode MS" pitchFamily="34" charset="-128"/>
                <a:ea typeface="Arial Unicode MS" pitchFamily="34" charset="-128"/>
                <a:cs typeface="Arial Unicode MS" pitchFamily="34" charset="-128"/>
              </a:rPr>
              <a:t>Under this method, the investigator appoints local persons or correspondents at different places. Merits and demerits of this method are given </a:t>
            </a:r>
            <a:r>
              <a:rPr lang="en-US" dirty="0" smtClean="0">
                <a:latin typeface="Arial Unicode MS" pitchFamily="34" charset="-128"/>
                <a:ea typeface="Arial Unicode MS" pitchFamily="34" charset="-128"/>
                <a:cs typeface="Arial Unicode MS" pitchFamily="34" charset="-128"/>
              </a:rPr>
              <a:t>below</a:t>
            </a:r>
          </a:p>
          <a:p>
            <a:r>
              <a:rPr lang="en-US" dirty="0">
                <a:latin typeface="Arial Unicode MS" pitchFamily="34" charset="-128"/>
                <a:ea typeface="Arial Unicode MS" pitchFamily="34" charset="-128"/>
                <a:cs typeface="Arial Unicode MS" pitchFamily="34" charset="-128"/>
              </a:rPr>
              <a:t/>
            </a:r>
            <a:br>
              <a:rPr lang="en-US" dirty="0">
                <a:latin typeface="Arial Unicode MS" pitchFamily="34" charset="-128"/>
                <a:ea typeface="Arial Unicode MS" pitchFamily="34" charset="-128"/>
                <a:cs typeface="Arial Unicode MS" pitchFamily="34" charset="-128"/>
              </a:rPr>
            </a:br>
            <a:r>
              <a:rPr lang="en-US" dirty="0">
                <a:solidFill>
                  <a:srgbClr val="FF33CC"/>
                </a:solidFill>
                <a:latin typeface="Arial Unicode MS" pitchFamily="34" charset="-128"/>
                <a:ea typeface="Arial Unicode MS" pitchFamily="34" charset="-128"/>
                <a:cs typeface="Arial Unicode MS" pitchFamily="34" charset="-128"/>
              </a:rPr>
              <a:t>(a) Merits</a:t>
            </a:r>
          </a:p>
          <a:p>
            <a:r>
              <a:rPr lang="en-US" dirty="0">
                <a:latin typeface="Arial Unicode MS" pitchFamily="34" charset="-128"/>
                <a:ea typeface="Arial Unicode MS" pitchFamily="34" charset="-128"/>
                <a:cs typeface="Arial Unicode MS" pitchFamily="34" charset="-128"/>
              </a:rPr>
              <a:t>Economical</a:t>
            </a:r>
          </a:p>
          <a:p>
            <a:r>
              <a:rPr lang="en-US" dirty="0">
                <a:latin typeface="Arial Unicode MS" pitchFamily="34" charset="-128"/>
                <a:ea typeface="Arial Unicode MS" pitchFamily="34" charset="-128"/>
                <a:cs typeface="Arial Unicode MS" pitchFamily="34" charset="-128"/>
              </a:rPr>
              <a:t>Wide coverage</a:t>
            </a:r>
          </a:p>
          <a:p>
            <a:r>
              <a:rPr lang="en-US" dirty="0">
                <a:latin typeface="Arial Unicode MS" pitchFamily="34" charset="-128"/>
                <a:ea typeface="Arial Unicode MS" pitchFamily="34" charset="-128"/>
                <a:cs typeface="Arial Unicode MS" pitchFamily="34" charset="-128"/>
              </a:rPr>
              <a:t>Continuity</a:t>
            </a:r>
          </a:p>
          <a:p>
            <a:r>
              <a:rPr lang="en-US" dirty="0">
                <a:latin typeface="Arial Unicode MS" pitchFamily="34" charset="-128"/>
                <a:ea typeface="Arial Unicode MS" pitchFamily="34" charset="-128"/>
                <a:cs typeface="Arial Unicode MS" pitchFamily="34" charset="-128"/>
              </a:rPr>
              <a:t>Suitable for special purpose</a:t>
            </a:r>
          </a:p>
          <a:p>
            <a:endParaRPr lang="en-US" dirty="0" smtClean="0">
              <a:solidFill>
                <a:srgbClr val="FF33CC"/>
              </a:solidFill>
              <a:latin typeface="Arial Unicode MS" pitchFamily="34" charset="-128"/>
              <a:ea typeface="Arial Unicode MS" pitchFamily="34" charset="-128"/>
              <a:cs typeface="Arial Unicode MS" pitchFamily="34" charset="-128"/>
            </a:endParaRPr>
          </a:p>
          <a:p>
            <a:r>
              <a:rPr lang="en-US" dirty="0" smtClean="0">
                <a:solidFill>
                  <a:srgbClr val="FF33CC"/>
                </a:solidFill>
                <a:latin typeface="Arial Unicode MS" pitchFamily="34" charset="-128"/>
                <a:ea typeface="Arial Unicode MS" pitchFamily="34" charset="-128"/>
                <a:cs typeface="Arial Unicode MS" pitchFamily="34" charset="-128"/>
              </a:rPr>
              <a:t>(</a:t>
            </a:r>
            <a:r>
              <a:rPr lang="en-US" dirty="0">
                <a:solidFill>
                  <a:srgbClr val="FF33CC"/>
                </a:solidFill>
                <a:latin typeface="Arial Unicode MS" pitchFamily="34" charset="-128"/>
                <a:ea typeface="Arial Unicode MS" pitchFamily="34" charset="-128"/>
                <a:cs typeface="Arial Unicode MS" pitchFamily="34" charset="-128"/>
              </a:rPr>
              <a:t>b) Demerits</a:t>
            </a:r>
          </a:p>
          <a:p>
            <a:r>
              <a:rPr lang="en-US" dirty="0">
                <a:latin typeface="Arial Unicode MS" pitchFamily="34" charset="-128"/>
                <a:ea typeface="Arial Unicode MS" pitchFamily="34" charset="-128"/>
                <a:cs typeface="Arial Unicode MS" pitchFamily="34" charset="-128"/>
              </a:rPr>
              <a:t>Loss of originality</a:t>
            </a:r>
          </a:p>
          <a:p>
            <a:r>
              <a:rPr lang="en-US" dirty="0">
                <a:latin typeface="Arial Unicode MS" pitchFamily="34" charset="-128"/>
                <a:ea typeface="Arial Unicode MS" pitchFamily="34" charset="-128"/>
                <a:cs typeface="Arial Unicode MS" pitchFamily="34" charset="-128"/>
              </a:rPr>
              <a:t>Lack of uniformity</a:t>
            </a:r>
          </a:p>
          <a:p>
            <a:r>
              <a:rPr lang="en-US" dirty="0">
                <a:latin typeface="Arial Unicode MS" pitchFamily="34" charset="-128"/>
                <a:ea typeface="Arial Unicode MS" pitchFamily="34" charset="-128"/>
                <a:cs typeface="Arial Unicode MS" pitchFamily="34" charset="-128"/>
              </a:rPr>
              <a:t>Personal bias</a:t>
            </a:r>
          </a:p>
          <a:p>
            <a:r>
              <a:rPr lang="en-US" dirty="0">
                <a:latin typeface="Arial Unicode MS" pitchFamily="34" charset="-128"/>
                <a:ea typeface="Arial Unicode MS" pitchFamily="34" charset="-128"/>
                <a:cs typeface="Arial Unicode MS" pitchFamily="34" charset="-128"/>
              </a:rPr>
              <a:t>Less accurate</a:t>
            </a:r>
          </a:p>
          <a:p>
            <a:r>
              <a:rPr lang="en-US" dirty="0">
                <a:latin typeface="Arial Unicode MS" pitchFamily="34" charset="-128"/>
                <a:ea typeface="Arial Unicode MS" pitchFamily="34" charset="-128"/>
                <a:cs typeface="Arial Unicode MS" pitchFamily="34" charset="-128"/>
              </a:rPr>
              <a:t>Delay in collection</a:t>
            </a:r>
          </a:p>
        </p:txBody>
      </p:sp>
    </p:spTree>
  </p:cSld>
  <p:clrMapOvr>
    <a:masterClrMapping/>
  </p:clrMapOvr>
  <p:transition>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0" y="1481138"/>
            <a:ext cx="8229600" cy="4525962"/>
          </a:xfrm>
        </p:spPr>
        <p:txBody>
          <a:bodyPr/>
          <a:lstStyle/>
          <a:p>
            <a:r>
              <a:rPr lang="en-US" dirty="0" smtClean="0"/>
              <a:t>  </a:t>
            </a:r>
            <a:br>
              <a:rPr lang="en-US" dirty="0" smtClean="0"/>
            </a:br>
            <a:r>
              <a:rPr lang="en-US" dirty="0" smtClean="0"/>
              <a:t>   </a:t>
            </a:r>
            <a:br>
              <a:rPr lang="en-US" dirty="0" smtClean="0"/>
            </a:br>
            <a:r>
              <a:rPr lang="en-US" dirty="0" smtClean="0"/>
              <a:t>  </a:t>
            </a:r>
            <a:endParaRPr lang="en-US" dirty="0"/>
          </a:p>
        </p:txBody>
      </p:sp>
      <p:sp>
        <p:nvSpPr>
          <p:cNvPr id="5" name="Rectangle 4"/>
          <p:cNvSpPr/>
          <p:nvPr/>
        </p:nvSpPr>
        <p:spPr>
          <a:xfrm>
            <a:off x="152400" y="990600"/>
            <a:ext cx="8686800" cy="4893647"/>
          </a:xfrm>
          <a:prstGeom prst="rect">
            <a:avLst/>
          </a:prstGeom>
        </p:spPr>
        <p:txBody>
          <a:bodyPr wrap="square">
            <a:spAutoFit/>
          </a:bodyPr>
          <a:lstStyle/>
          <a:p>
            <a:r>
              <a:rPr lang="en-US" b="1" dirty="0">
                <a:solidFill>
                  <a:srgbClr val="FF0000"/>
                </a:solidFill>
              </a:rPr>
              <a:t>(</a:t>
            </a:r>
            <a:r>
              <a:rPr lang="en-US" b="1" dirty="0">
                <a:solidFill>
                  <a:srgbClr val="FF0000"/>
                </a:solidFill>
                <a:latin typeface="Arial Unicode MS" pitchFamily="34" charset="-128"/>
                <a:ea typeface="Arial Unicode MS" pitchFamily="34" charset="-128"/>
                <a:cs typeface="Arial Unicode MS" pitchFamily="34" charset="-128"/>
              </a:rPr>
              <a:t>iv) </a:t>
            </a:r>
            <a:r>
              <a:rPr lang="en-US" sz="2400" b="1" dirty="0">
                <a:solidFill>
                  <a:srgbClr val="FF0000"/>
                </a:solidFill>
                <a:latin typeface="Arial Unicode MS" pitchFamily="34" charset="-128"/>
                <a:ea typeface="Arial Unicode MS" pitchFamily="34" charset="-128"/>
                <a:cs typeface="Arial Unicode MS" pitchFamily="34" charset="-128"/>
              </a:rPr>
              <a:t>Information Through </a:t>
            </a:r>
            <a:r>
              <a:rPr lang="en-US" sz="2400" b="1" dirty="0" err="1">
                <a:solidFill>
                  <a:srgbClr val="FF0000"/>
                </a:solidFill>
                <a:latin typeface="Arial Unicode MS" pitchFamily="34" charset="-128"/>
                <a:ea typeface="Arial Unicode MS" pitchFamily="34" charset="-128"/>
                <a:cs typeface="Arial Unicode MS" pitchFamily="34" charset="-128"/>
              </a:rPr>
              <a:t>Questionnaries</a:t>
            </a:r>
            <a:r>
              <a:rPr lang="en-US" sz="2400" b="1" dirty="0">
                <a:solidFill>
                  <a:srgbClr val="FF0000"/>
                </a:solidFill>
                <a:latin typeface="Arial Unicode MS" pitchFamily="34" charset="-128"/>
                <a:ea typeface="Arial Unicode MS" pitchFamily="34" charset="-128"/>
                <a:cs typeface="Arial Unicode MS" pitchFamily="34" charset="-128"/>
              </a:rPr>
              <a:t> and Schedules</a:t>
            </a:r>
            <a:r>
              <a:rPr lang="en-US" dirty="0">
                <a:latin typeface="Arial Unicode MS" pitchFamily="34" charset="-128"/>
                <a:ea typeface="Arial Unicode MS" pitchFamily="34" charset="-128"/>
                <a:cs typeface="Arial Unicode MS" pitchFamily="34" charset="-128"/>
              </a:rPr>
              <a:t/>
            </a:r>
            <a:br>
              <a:rPr lang="en-US" dirty="0">
                <a:latin typeface="Arial Unicode MS" pitchFamily="34" charset="-128"/>
                <a:ea typeface="Arial Unicode MS" pitchFamily="34" charset="-128"/>
                <a:cs typeface="Arial Unicode MS" pitchFamily="34" charset="-128"/>
              </a:rPr>
            </a:br>
            <a:r>
              <a:rPr lang="en-US" dirty="0">
                <a:latin typeface="Arial Unicode MS" pitchFamily="34" charset="-128"/>
                <a:ea typeface="Arial Unicode MS" pitchFamily="34" charset="-128"/>
                <a:cs typeface="Arial Unicode MS" pitchFamily="34" charset="-128"/>
              </a:rPr>
              <a:t>There are two ways of collecting information on the basis of questionnaire</a:t>
            </a:r>
            <a:br>
              <a:rPr lang="en-US" dirty="0">
                <a:latin typeface="Arial Unicode MS" pitchFamily="34" charset="-128"/>
                <a:ea typeface="Arial Unicode MS" pitchFamily="34" charset="-128"/>
                <a:cs typeface="Arial Unicode MS" pitchFamily="34" charset="-128"/>
              </a:rPr>
            </a:br>
            <a:endParaRPr lang="en-US" dirty="0" smtClean="0">
              <a:latin typeface="Arial Unicode MS" pitchFamily="34" charset="-128"/>
              <a:ea typeface="Arial Unicode MS" pitchFamily="34" charset="-128"/>
              <a:cs typeface="Arial Unicode MS" pitchFamily="34" charset="-128"/>
            </a:endParaRPr>
          </a:p>
          <a:p>
            <a:r>
              <a:rPr lang="en-US" dirty="0" smtClean="0">
                <a:latin typeface="Arial Unicode MS" pitchFamily="34" charset="-128"/>
                <a:ea typeface="Arial Unicode MS" pitchFamily="34" charset="-128"/>
                <a:cs typeface="Arial Unicode MS" pitchFamily="34" charset="-128"/>
              </a:rPr>
              <a:t>(</a:t>
            </a:r>
            <a:r>
              <a:rPr lang="en-US" dirty="0">
                <a:latin typeface="Arial Unicode MS" pitchFamily="34" charset="-128"/>
                <a:ea typeface="Arial Unicode MS" pitchFamily="34" charset="-128"/>
                <a:cs typeface="Arial Unicode MS" pitchFamily="34" charset="-128"/>
              </a:rPr>
              <a:t>a) </a:t>
            </a:r>
            <a:r>
              <a:rPr lang="en-US" dirty="0">
                <a:solidFill>
                  <a:srgbClr val="FF0000"/>
                </a:solidFill>
                <a:latin typeface="Arial Unicode MS" pitchFamily="34" charset="-128"/>
                <a:ea typeface="Arial Unicode MS" pitchFamily="34" charset="-128"/>
                <a:cs typeface="Arial Unicode MS" pitchFamily="34" charset="-128"/>
              </a:rPr>
              <a:t>Mailing Method </a:t>
            </a:r>
            <a:r>
              <a:rPr lang="en-US" dirty="0">
                <a:latin typeface="Arial Unicode MS" pitchFamily="34" charset="-128"/>
                <a:ea typeface="Arial Unicode MS" pitchFamily="34" charset="-128"/>
                <a:cs typeface="Arial Unicode MS" pitchFamily="34" charset="-128"/>
              </a:rPr>
              <a:t>Under this method questionnaires are mailed to the </a:t>
            </a:r>
            <a:r>
              <a:rPr lang="en-US" dirty="0" smtClean="0">
                <a:latin typeface="Arial Unicode MS" pitchFamily="34" charset="-128"/>
                <a:ea typeface="Arial Unicode MS" pitchFamily="34" charset="-128"/>
                <a:cs typeface="Arial Unicode MS" pitchFamily="34" charset="-128"/>
              </a:rPr>
              <a:t>  </a:t>
            </a:r>
            <a:br>
              <a:rPr lang="en-US" dirty="0" smtClean="0">
                <a:latin typeface="Arial Unicode MS" pitchFamily="34" charset="-128"/>
                <a:ea typeface="Arial Unicode MS" pitchFamily="34" charset="-128"/>
                <a:cs typeface="Arial Unicode MS" pitchFamily="34" charset="-128"/>
              </a:rPr>
            </a:br>
            <a:r>
              <a:rPr lang="en-US" dirty="0" smtClean="0">
                <a:latin typeface="Arial Unicode MS" pitchFamily="34" charset="-128"/>
                <a:ea typeface="Arial Unicode MS" pitchFamily="34" charset="-128"/>
                <a:cs typeface="Arial Unicode MS" pitchFamily="34" charset="-128"/>
              </a:rPr>
              <a:t>    informants</a:t>
            </a:r>
            <a:r>
              <a:rPr lang="en-US" dirty="0">
                <a:latin typeface="Arial Unicode MS" pitchFamily="34" charset="-128"/>
                <a:ea typeface="Arial Unicode MS" pitchFamily="34" charset="-128"/>
                <a:cs typeface="Arial Unicode MS" pitchFamily="34" charset="-128"/>
              </a:rPr>
              <a:t>. The method is most suited when</a:t>
            </a:r>
          </a:p>
          <a:p>
            <a:pPr>
              <a:buFont typeface="Wingdings" pitchFamily="2" charset="2"/>
              <a:buChar char="q"/>
            </a:pPr>
            <a:r>
              <a:rPr lang="en-US" dirty="0">
                <a:latin typeface="Arial Unicode MS" pitchFamily="34" charset="-128"/>
                <a:ea typeface="Arial Unicode MS" pitchFamily="34" charset="-128"/>
                <a:cs typeface="Arial Unicode MS" pitchFamily="34" charset="-128"/>
              </a:rPr>
              <a:t>The area of the study is very wide.</a:t>
            </a:r>
          </a:p>
          <a:p>
            <a:pPr>
              <a:buFont typeface="Wingdings" pitchFamily="2" charset="2"/>
              <a:buChar char="q"/>
            </a:pPr>
            <a:r>
              <a:rPr lang="en-US" dirty="0">
                <a:latin typeface="Arial Unicode MS" pitchFamily="34" charset="-128"/>
                <a:ea typeface="Arial Unicode MS" pitchFamily="34" charset="-128"/>
                <a:cs typeface="Arial Unicode MS" pitchFamily="34" charset="-128"/>
              </a:rPr>
              <a:t>The informants are educated</a:t>
            </a:r>
            <a:r>
              <a:rPr lang="en-US" dirty="0" smtClean="0">
                <a:latin typeface="Arial Unicode MS" pitchFamily="34" charset="-128"/>
                <a:ea typeface="Arial Unicode MS" pitchFamily="34" charset="-128"/>
                <a:cs typeface="Arial Unicode MS" pitchFamily="34" charset="-128"/>
              </a:rPr>
              <a:t>.</a:t>
            </a:r>
          </a:p>
          <a:p>
            <a:endParaRPr lang="en-US" dirty="0">
              <a:latin typeface="Arial Unicode MS" pitchFamily="34" charset="-128"/>
              <a:ea typeface="Arial Unicode MS" pitchFamily="34" charset="-128"/>
              <a:cs typeface="Arial Unicode MS" pitchFamily="34" charset="-128"/>
            </a:endParaRPr>
          </a:p>
          <a:p>
            <a:r>
              <a:rPr lang="en-US" dirty="0">
                <a:latin typeface="Arial Unicode MS" pitchFamily="34" charset="-128"/>
                <a:ea typeface="Arial Unicode MS" pitchFamily="34" charset="-128"/>
                <a:cs typeface="Arial Unicode MS" pitchFamily="34" charset="-128"/>
              </a:rPr>
              <a:t>(b) </a:t>
            </a:r>
            <a:r>
              <a:rPr lang="en-US" dirty="0">
                <a:solidFill>
                  <a:srgbClr val="FF0000"/>
                </a:solidFill>
                <a:latin typeface="Arial Unicode MS" pitchFamily="34" charset="-128"/>
                <a:ea typeface="Arial Unicode MS" pitchFamily="34" charset="-128"/>
                <a:cs typeface="Arial Unicode MS" pitchFamily="34" charset="-128"/>
              </a:rPr>
              <a:t>Enumerator’s Methods </a:t>
            </a:r>
            <a:r>
              <a:rPr lang="en-US" dirty="0">
                <a:latin typeface="Arial Unicode MS" pitchFamily="34" charset="-128"/>
                <a:ea typeface="Arial Unicode MS" pitchFamily="34" charset="-128"/>
                <a:cs typeface="Arial Unicode MS" pitchFamily="34" charset="-128"/>
              </a:rPr>
              <a:t>Under this Method enumerator himself fills </a:t>
            </a:r>
            <a:r>
              <a:rPr lang="en-US" dirty="0" smtClean="0">
                <a:latin typeface="Arial Unicode MS" pitchFamily="34" charset="-128"/>
                <a:ea typeface="Arial Unicode MS" pitchFamily="34" charset="-128"/>
                <a:cs typeface="Arial Unicode MS" pitchFamily="34" charset="-128"/>
              </a:rPr>
              <a:t/>
            </a:r>
            <a:br>
              <a:rPr lang="en-US" dirty="0" smtClean="0">
                <a:latin typeface="Arial Unicode MS" pitchFamily="34" charset="-128"/>
                <a:ea typeface="Arial Unicode MS" pitchFamily="34" charset="-128"/>
                <a:cs typeface="Arial Unicode MS" pitchFamily="34" charset="-128"/>
              </a:rPr>
            </a:br>
            <a:r>
              <a:rPr lang="en-US" dirty="0" smtClean="0">
                <a:latin typeface="Arial Unicode MS" pitchFamily="34" charset="-128"/>
                <a:ea typeface="Arial Unicode MS" pitchFamily="34" charset="-128"/>
                <a:cs typeface="Arial Unicode MS" pitchFamily="34" charset="-128"/>
              </a:rPr>
              <a:t>     the </a:t>
            </a:r>
            <a:r>
              <a:rPr lang="en-US" dirty="0">
                <a:latin typeface="Arial Unicode MS" pitchFamily="34" charset="-128"/>
                <a:ea typeface="Arial Unicode MS" pitchFamily="34" charset="-128"/>
                <a:cs typeface="Arial Unicode MS" pitchFamily="34" charset="-128"/>
              </a:rPr>
              <a:t>schedules after seeking information from the informants. This </a:t>
            </a:r>
            <a:r>
              <a:rPr lang="en-US" dirty="0" smtClean="0">
                <a:latin typeface="Arial Unicode MS" pitchFamily="34" charset="-128"/>
                <a:ea typeface="Arial Unicode MS" pitchFamily="34" charset="-128"/>
                <a:cs typeface="Arial Unicode MS" pitchFamily="34" charset="-128"/>
              </a:rPr>
              <a:t/>
            </a:r>
            <a:br>
              <a:rPr lang="en-US" dirty="0" smtClean="0">
                <a:latin typeface="Arial Unicode MS" pitchFamily="34" charset="-128"/>
                <a:ea typeface="Arial Unicode MS" pitchFamily="34" charset="-128"/>
                <a:cs typeface="Arial Unicode MS" pitchFamily="34" charset="-128"/>
              </a:rPr>
            </a:br>
            <a:r>
              <a:rPr lang="en-US" dirty="0" smtClean="0">
                <a:latin typeface="Arial Unicode MS" pitchFamily="34" charset="-128"/>
                <a:ea typeface="Arial Unicode MS" pitchFamily="34" charset="-128"/>
                <a:cs typeface="Arial Unicode MS" pitchFamily="34" charset="-128"/>
              </a:rPr>
              <a:t>     method </a:t>
            </a:r>
            <a:r>
              <a:rPr lang="en-US" dirty="0">
                <a:latin typeface="Arial Unicode MS" pitchFamily="34" charset="-128"/>
                <a:ea typeface="Arial Unicode MS" pitchFamily="34" charset="-128"/>
                <a:cs typeface="Arial Unicode MS" pitchFamily="34" charset="-128"/>
              </a:rPr>
              <a:t>is mostly used when</a:t>
            </a:r>
          </a:p>
          <a:p>
            <a:pPr>
              <a:buFont typeface="Wingdings" pitchFamily="2" charset="2"/>
              <a:buChar char="q"/>
            </a:pPr>
            <a:r>
              <a:rPr lang="en-US" dirty="0">
                <a:latin typeface="Arial Unicode MS" pitchFamily="34" charset="-128"/>
                <a:ea typeface="Arial Unicode MS" pitchFamily="34" charset="-128"/>
                <a:cs typeface="Arial Unicode MS" pitchFamily="34" charset="-128"/>
              </a:rPr>
              <a:t>field of investigation is large.</a:t>
            </a:r>
          </a:p>
          <a:p>
            <a:pPr>
              <a:buFont typeface="Wingdings" pitchFamily="2" charset="2"/>
              <a:buChar char="q"/>
            </a:pPr>
            <a:r>
              <a:rPr lang="en-US" dirty="0">
                <a:latin typeface="Arial Unicode MS" pitchFamily="34" charset="-128"/>
                <a:ea typeface="Arial Unicode MS" pitchFamily="34" charset="-128"/>
                <a:cs typeface="Arial Unicode MS" pitchFamily="34" charset="-128"/>
              </a:rPr>
              <a:t>the investigation need </a:t>
            </a:r>
            <a:r>
              <a:rPr lang="en-US" dirty="0" err="1">
                <a:latin typeface="Arial Unicode MS" pitchFamily="34" charset="-128"/>
                <a:ea typeface="Arial Unicode MS" pitchFamily="34" charset="-128"/>
                <a:cs typeface="Arial Unicode MS" pitchFamily="34" charset="-128"/>
              </a:rPr>
              <a:t>specialised</a:t>
            </a:r>
            <a:r>
              <a:rPr lang="en-US" dirty="0">
                <a:latin typeface="Arial Unicode MS" pitchFamily="34" charset="-128"/>
                <a:ea typeface="Arial Unicode MS" pitchFamily="34" charset="-128"/>
                <a:cs typeface="Arial Unicode MS" pitchFamily="34" charset="-128"/>
              </a:rPr>
              <a:t> and skilled investigation.</a:t>
            </a:r>
          </a:p>
          <a:p>
            <a:pPr>
              <a:buFont typeface="Wingdings" pitchFamily="2" charset="2"/>
              <a:buChar char="q"/>
            </a:pPr>
            <a:r>
              <a:rPr lang="en-US" dirty="0">
                <a:latin typeface="Arial Unicode MS" pitchFamily="34" charset="-128"/>
                <a:ea typeface="Arial Unicode MS" pitchFamily="34" charset="-128"/>
                <a:cs typeface="Arial Unicode MS" pitchFamily="34" charset="-128"/>
              </a:rPr>
              <a:t>the investigators are well versed in the local language and cultural </a:t>
            </a:r>
            <a:r>
              <a:rPr lang="en-US" dirty="0" smtClean="0">
                <a:latin typeface="Arial Unicode MS" pitchFamily="34" charset="-128"/>
                <a:ea typeface="Arial Unicode MS" pitchFamily="34" charset="-128"/>
                <a:cs typeface="Arial Unicode MS" pitchFamily="34" charset="-128"/>
              </a:rPr>
              <a:t>   </a:t>
            </a:r>
            <a:br>
              <a:rPr lang="en-US" dirty="0" smtClean="0">
                <a:latin typeface="Arial Unicode MS" pitchFamily="34" charset="-128"/>
                <a:ea typeface="Arial Unicode MS" pitchFamily="34" charset="-128"/>
                <a:cs typeface="Arial Unicode MS" pitchFamily="34" charset="-128"/>
              </a:rPr>
            </a:br>
            <a:r>
              <a:rPr lang="en-US" dirty="0" smtClean="0">
                <a:latin typeface="Arial Unicode MS" pitchFamily="34" charset="-128"/>
                <a:ea typeface="Arial Unicode MS" pitchFamily="34" charset="-128"/>
                <a:cs typeface="Arial Unicode MS" pitchFamily="34" charset="-128"/>
              </a:rPr>
              <a:t>    norms </a:t>
            </a:r>
            <a:r>
              <a:rPr lang="en-US" dirty="0">
                <a:latin typeface="Arial Unicode MS" pitchFamily="34" charset="-128"/>
                <a:ea typeface="Arial Unicode MS" pitchFamily="34" charset="-128"/>
                <a:cs typeface="Arial Unicode MS" pitchFamily="34" charset="-128"/>
              </a:rPr>
              <a:t>of the informants.</a:t>
            </a:r>
          </a:p>
          <a:p>
            <a:r>
              <a:rPr lang="en-US" dirty="0" smtClean="0">
                <a:latin typeface="Arial Unicode MS" pitchFamily="34" charset="-128"/>
                <a:ea typeface="Arial Unicode MS" pitchFamily="34" charset="-128"/>
                <a:cs typeface="Arial Unicode MS" pitchFamily="34" charset="-128"/>
              </a:rPr>
              <a:t/>
            </a:r>
            <a:br>
              <a:rPr lang="en-US" dirty="0" smtClean="0">
                <a:latin typeface="Arial Unicode MS" pitchFamily="34" charset="-128"/>
                <a:ea typeface="Arial Unicode MS" pitchFamily="34" charset="-128"/>
                <a:cs typeface="Arial Unicode MS" pitchFamily="34" charset="-128"/>
              </a:rPr>
            </a:br>
            <a:endParaRPr lang="en-US" dirty="0">
              <a:latin typeface="Arial Unicode MS" pitchFamily="34" charset="-128"/>
              <a:ea typeface="Arial Unicode MS" pitchFamily="34" charset="-128"/>
              <a:cs typeface="Arial Unicode MS" pitchFamily="34" charset="-128"/>
            </a:endParaRPr>
          </a:p>
        </p:txBody>
      </p:sp>
    </p:spTree>
  </p:cSld>
  <p:clrMapOvr>
    <a:masterClrMapping/>
  </p:clrMapOvr>
  <p:transition>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1447800"/>
            <a:ext cx="8077200" cy="4062651"/>
          </a:xfrm>
          <a:prstGeom prst="rect">
            <a:avLst/>
          </a:prstGeom>
        </p:spPr>
        <p:txBody>
          <a:bodyPr wrap="square">
            <a:spAutoFit/>
          </a:bodyPr>
          <a:lstStyle/>
          <a:p>
            <a:r>
              <a:rPr lang="en-US" sz="2400" b="1" dirty="0">
                <a:solidFill>
                  <a:schemeClr val="bg2">
                    <a:lumMod val="50000"/>
                  </a:schemeClr>
                </a:solidFill>
                <a:latin typeface="Arial Unicode MS" pitchFamily="34" charset="-128"/>
                <a:ea typeface="Arial Unicode MS" pitchFamily="34" charset="-128"/>
                <a:cs typeface="Arial Unicode MS" pitchFamily="34" charset="-128"/>
              </a:rPr>
              <a:t>(c) Collection of Secondary Data </a:t>
            </a:r>
            <a:endParaRPr lang="en-US" sz="2400" b="1" dirty="0" smtClean="0">
              <a:solidFill>
                <a:schemeClr val="bg2">
                  <a:lumMod val="50000"/>
                </a:schemeClr>
              </a:solidFill>
              <a:latin typeface="Arial Unicode MS" pitchFamily="34" charset="-128"/>
              <a:ea typeface="Arial Unicode MS" pitchFamily="34" charset="-128"/>
              <a:cs typeface="Arial Unicode MS" pitchFamily="34" charset="-128"/>
            </a:endParaRPr>
          </a:p>
          <a:p>
            <a:r>
              <a:rPr lang="en-US" dirty="0" smtClean="0">
                <a:latin typeface="Arial Unicode MS" pitchFamily="34" charset="-128"/>
                <a:ea typeface="Arial Unicode MS" pitchFamily="34" charset="-128"/>
                <a:cs typeface="Arial Unicode MS" pitchFamily="34" charset="-128"/>
              </a:rPr>
              <a:t>There </a:t>
            </a:r>
            <a:r>
              <a:rPr lang="en-US" dirty="0">
                <a:latin typeface="Arial Unicode MS" pitchFamily="34" charset="-128"/>
                <a:ea typeface="Arial Unicode MS" pitchFamily="34" charset="-128"/>
                <a:cs typeface="Arial Unicode MS" pitchFamily="34" charset="-128"/>
              </a:rPr>
              <a:t>are two main sources of secondary data</a:t>
            </a:r>
          </a:p>
          <a:p>
            <a:r>
              <a:rPr lang="en-US" dirty="0">
                <a:latin typeface="Arial Unicode MS" pitchFamily="34" charset="-128"/>
                <a:ea typeface="Arial Unicode MS" pitchFamily="34" charset="-128"/>
                <a:cs typeface="Arial Unicode MS" pitchFamily="34" charset="-128"/>
              </a:rPr>
              <a:t>Published sources</a:t>
            </a:r>
          </a:p>
          <a:p>
            <a:r>
              <a:rPr lang="en-US" dirty="0">
                <a:latin typeface="Arial Unicode MS" pitchFamily="34" charset="-128"/>
                <a:ea typeface="Arial Unicode MS" pitchFamily="34" charset="-128"/>
                <a:cs typeface="Arial Unicode MS" pitchFamily="34" charset="-128"/>
              </a:rPr>
              <a:t>Unpublished </a:t>
            </a:r>
            <a:r>
              <a:rPr lang="en-US" dirty="0" smtClean="0">
                <a:latin typeface="Arial Unicode MS" pitchFamily="34" charset="-128"/>
                <a:ea typeface="Arial Unicode MS" pitchFamily="34" charset="-128"/>
                <a:cs typeface="Arial Unicode MS" pitchFamily="34" charset="-128"/>
              </a:rPr>
              <a:t>sources(d) Published Sources </a:t>
            </a:r>
          </a:p>
          <a:p>
            <a:r>
              <a:rPr lang="en-US" dirty="0" smtClean="0">
                <a:solidFill>
                  <a:schemeClr val="bg2">
                    <a:lumMod val="50000"/>
                  </a:schemeClr>
                </a:solidFill>
                <a:latin typeface="Arial Unicode MS" pitchFamily="34" charset="-128"/>
                <a:ea typeface="Arial Unicode MS" pitchFamily="34" charset="-128"/>
                <a:cs typeface="Arial Unicode MS" pitchFamily="34" charset="-128"/>
              </a:rPr>
              <a:t>Some of the published source of secondary data are</a:t>
            </a:r>
          </a:p>
          <a:p>
            <a:pPr>
              <a:buFont typeface="Courier New" pitchFamily="49" charset="0"/>
              <a:buChar char="o"/>
            </a:pPr>
            <a:r>
              <a:rPr lang="en-US" dirty="0" smtClean="0">
                <a:latin typeface="Arial Unicode MS" pitchFamily="34" charset="-128"/>
                <a:ea typeface="Arial Unicode MS" pitchFamily="34" charset="-128"/>
                <a:cs typeface="Arial Unicode MS" pitchFamily="34" charset="-128"/>
              </a:rPr>
              <a:t>Government publication</a:t>
            </a:r>
          </a:p>
          <a:p>
            <a:pPr>
              <a:buFont typeface="Courier New" pitchFamily="49" charset="0"/>
              <a:buChar char="o"/>
            </a:pPr>
            <a:r>
              <a:rPr lang="en-US" dirty="0" smtClean="0">
                <a:latin typeface="Arial Unicode MS" pitchFamily="34" charset="-128"/>
                <a:ea typeface="Arial Unicode MS" pitchFamily="34" charset="-128"/>
                <a:cs typeface="Arial Unicode MS" pitchFamily="34" charset="-128"/>
              </a:rPr>
              <a:t>Semi-government publication</a:t>
            </a:r>
          </a:p>
          <a:p>
            <a:pPr>
              <a:buFont typeface="Courier New" pitchFamily="49" charset="0"/>
              <a:buChar char="o"/>
            </a:pPr>
            <a:r>
              <a:rPr lang="en-US" dirty="0" smtClean="0">
                <a:latin typeface="Arial Unicode MS" pitchFamily="34" charset="-128"/>
                <a:ea typeface="Arial Unicode MS" pitchFamily="34" charset="-128"/>
                <a:cs typeface="Arial Unicode MS" pitchFamily="34" charset="-128"/>
              </a:rPr>
              <a:t>Reports of committees and commissions</a:t>
            </a:r>
          </a:p>
          <a:p>
            <a:pPr>
              <a:buFont typeface="Courier New" pitchFamily="49" charset="0"/>
              <a:buChar char="o"/>
            </a:pPr>
            <a:r>
              <a:rPr lang="en-US" dirty="0" smtClean="0">
                <a:latin typeface="Arial Unicode MS" pitchFamily="34" charset="-128"/>
                <a:ea typeface="Arial Unicode MS" pitchFamily="34" charset="-128"/>
                <a:cs typeface="Arial Unicode MS" pitchFamily="34" charset="-128"/>
              </a:rPr>
              <a:t>Publications of trade associations</a:t>
            </a:r>
          </a:p>
          <a:p>
            <a:pPr>
              <a:buFont typeface="Courier New" pitchFamily="49" charset="0"/>
              <a:buChar char="o"/>
            </a:pPr>
            <a:r>
              <a:rPr lang="en-US" dirty="0" smtClean="0">
                <a:latin typeface="Arial Unicode MS" pitchFamily="34" charset="-128"/>
                <a:ea typeface="Arial Unicode MS" pitchFamily="34" charset="-128"/>
                <a:cs typeface="Arial Unicode MS" pitchFamily="34" charset="-128"/>
              </a:rPr>
              <a:t>Publication of research institutions</a:t>
            </a:r>
          </a:p>
          <a:p>
            <a:pPr>
              <a:buFont typeface="Courier New" pitchFamily="49" charset="0"/>
              <a:buChar char="o"/>
            </a:pPr>
            <a:r>
              <a:rPr lang="en-US" dirty="0" smtClean="0">
                <a:latin typeface="Arial Unicode MS" pitchFamily="34" charset="-128"/>
                <a:ea typeface="Arial Unicode MS" pitchFamily="34" charset="-128"/>
                <a:cs typeface="Arial Unicode MS" pitchFamily="34" charset="-128"/>
              </a:rPr>
              <a:t>Journals and papers</a:t>
            </a:r>
          </a:p>
          <a:p>
            <a:pPr>
              <a:buFont typeface="Courier New" pitchFamily="49" charset="0"/>
              <a:buChar char="o"/>
            </a:pPr>
            <a:r>
              <a:rPr lang="en-US" dirty="0" smtClean="0">
                <a:latin typeface="Arial Unicode MS" pitchFamily="34" charset="-128"/>
                <a:ea typeface="Arial Unicode MS" pitchFamily="34" charset="-128"/>
                <a:cs typeface="Arial Unicode MS" pitchFamily="34" charset="-128"/>
              </a:rPr>
              <a:t>Publication of research scholars</a:t>
            </a:r>
          </a:p>
          <a:p>
            <a:pPr>
              <a:buFont typeface="Courier New" pitchFamily="49" charset="0"/>
              <a:buChar char="o"/>
            </a:pPr>
            <a:r>
              <a:rPr lang="en-US" dirty="0" smtClean="0">
                <a:latin typeface="Arial Unicode MS" pitchFamily="34" charset="-128"/>
                <a:ea typeface="Arial Unicode MS" pitchFamily="34" charset="-128"/>
                <a:cs typeface="Arial Unicode MS" pitchFamily="34" charset="-128"/>
              </a:rPr>
              <a:t>International publication</a:t>
            </a:r>
          </a:p>
          <a:p>
            <a:endParaRPr lang="en-US" dirty="0"/>
          </a:p>
        </p:txBody>
      </p:sp>
    </p:spTree>
  </p:cSld>
  <p:clrMapOvr>
    <a:masterClrMapping/>
  </p:clrMapOvr>
  <p:transition>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1000" y="762000"/>
            <a:ext cx="8229600" cy="4062651"/>
          </a:xfrm>
          <a:prstGeom prst="rect">
            <a:avLst/>
          </a:prstGeom>
        </p:spPr>
        <p:txBody>
          <a:bodyPr wrap="square">
            <a:spAutoFit/>
          </a:bodyPr>
          <a:lstStyle/>
          <a:p>
            <a:r>
              <a:rPr lang="en-US" sz="2400" b="1" dirty="0">
                <a:solidFill>
                  <a:schemeClr val="bg2">
                    <a:lumMod val="50000"/>
                  </a:schemeClr>
                </a:solidFill>
                <a:latin typeface="Arial Unicode MS" pitchFamily="34" charset="-128"/>
                <a:ea typeface="Arial Unicode MS" pitchFamily="34" charset="-128"/>
                <a:cs typeface="Arial Unicode MS" pitchFamily="34" charset="-128"/>
              </a:rPr>
              <a:t>(e) Unpublished Sources </a:t>
            </a:r>
            <a:endParaRPr lang="en-US" sz="2400" b="1" dirty="0" smtClean="0">
              <a:solidFill>
                <a:schemeClr val="bg2">
                  <a:lumMod val="50000"/>
                </a:schemeClr>
              </a:solidFill>
              <a:latin typeface="Arial Unicode MS" pitchFamily="34" charset="-128"/>
              <a:ea typeface="Arial Unicode MS" pitchFamily="34" charset="-128"/>
              <a:cs typeface="Arial Unicode MS" pitchFamily="34" charset="-128"/>
            </a:endParaRPr>
          </a:p>
          <a:p>
            <a:endParaRPr lang="en-US" dirty="0" smtClean="0"/>
          </a:p>
          <a:p>
            <a:r>
              <a:rPr lang="en-US" dirty="0" smtClean="0">
                <a:latin typeface="Arial Unicode MS" pitchFamily="34" charset="-128"/>
                <a:ea typeface="Arial Unicode MS" pitchFamily="34" charset="-128"/>
                <a:cs typeface="Arial Unicode MS" pitchFamily="34" charset="-128"/>
              </a:rPr>
              <a:t>These </a:t>
            </a:r>
            <a:r>
              <a:rPr lang="en-US" dirty="0">
                <a:latin typeface="Arial Unicode MS" pitchFamily="34" charset="-128"/>
                <a:ea typeface="Arial Unicode MS" pitchFamily="34" charset="-128"/>
                <a:cs typeface="Arial Unicode MS" pitchFamily="34" charset="-128"/>
              </a:rPr>
              <a:t>data are collected by </a:t>
            </a:r>
            <a:r>
              <a:rPr lang="en-US" dirty="0" smtClean="0">
                <a:latin typeface="Arial Unicode MS" pitchFamily="34" charset="-128"/>
                <a:ea typeface="Arial Unicode MS" pitchFamily="34" charset="-128"/>
                <a:cs typeface="Arial Unicode MS" pitchFamily="34" charset="-128"/>
              </a:rPr>
              <a:t>the government </a:t>
            </a:r>
            <a:r>
              <a:rPr lang="en-US" dirty="0" err="1">
                <a:latin typeface="Arial Unicode MS" pitchFamily="34" charset="-128"/>
                <a:ea typeface="Arial Unicode MS" pitchFamily="34" charset="-128"/>
                <a:cs typeface="Arial Unicode MS" pitchFamily="34" charset="-128"/>
              </a:rPr>
              <a:t>organisations</a:t>
            </a:r>
            <a:r>
              <a:rPr lang="en-US" dirty="0">
                <a:latin typeface="Arial Unicode MS" pitchFamily="34" charset="-128"/>
                <a:ea typeface="Arial Unicode MS" pitchFamily="34" charset="-128"/>
                <a:cs typeface="Arial Unicode MS" pitchFamily="34" charset="-128"/>
              </a:rPr>
              <a:t> and others, generally for their self use or office record.</a:t>
            </a:r>
          </a:p>
          <a:p>
            <a:r>
              <a:rPr lang="en-US" dirty="0" smtClean="0">
                <a:latin typeface="Arial Unicode MS" pitchFamily="34" charset="-128"/>
                <a:ea typeface="Arial Unicode MS" pitchFamily="34" charset="-128"/>
                <a:cs typeface="Arial Unicode MS" pitchFamily="34" charset="-128"/>
              </a:rPr>
              <a:t> </a:t>
            </a:r>
          </a:p>
          <a:p>
            <a:r>
              <a:rPr lang="en-US" dirty="0" smtClean="0">
                <a:solidFill>
                  <a:schemeClr val="bg2">
                    <a:lumMod val="50000"/>
                  </a:schemeClr>
                </a:solidFill>
                <a:latin typeface="Arial Unicode MS" pitchFamily="34" charset="-128"/>
                <a:ea typeface="Arial Unicode MS" pitchFamily="34" charset="-128"/>
                <a:cs typeface="Arial Unicode MS" pitchFamily="34" charset="-128"/>
              </a:rPr>
              <a:t>In </a:t>
            </a:r>
            <a:r>
              <a:rPr lang="en-US" dirty="0">
                <a:solidFill>
                  <a:schemeClr val="bg2">
                    <a:lumMod val="50000"/>
                  </a:schemeClr>
                </a:solidFill>
                <a:latin typeface="Arial Unicode MS" pitchFamily="34" charset="-128"/>
                <a:ea typeface="Arial Unicode MS" pitchFamily="34" charset="-128"/>
                <a:cs typeface="Arial Unicode MS" pitchFamily="34" charset="-128"/>
              </a:rPr>
              <a:t>order to assess the reliability, suitability and adequacy of the data, the following points must be kept in </a:t>
            </a:r>
            <a:r>
              <a:rPr lang="en-US" dirty="0" smtClean="0">
                <a:solidFill>
                  <a:schemeClr val="bg2">
                    <a:lumMod val="50000"/>
                  </a:schemeClr>
                </a:solidFill>
                <a:latin typeface="Arial Unicode MS" pitchFamily="34" charset="-128"/>
                <a:ea typeface="Arial Unicode MS" pitchFamily="34" charset="-128"/>
                <a:cs typeface="Arial Unicode MS" pitchFamily="34" charset="-128"/>
              </a:rPr>
              <a:t>mind</a:t>
            </a:r>
          </a:p>
          <a:p>
            <a:endParaRPr lang="en-US" dirty="0">
              <a:solidFill>
                <a:schemeClr val="bg2">
                  <a:lumMod val="50000"/>
                </a:schemeClr>
              </a:solidFill>
              <a:latin typeface="Arial Unicode MS" pitchFamily="34" charset="-128"/>
              <a:ea typeface="Arial Unicode MS" pitchFamily="34" charset="-128"/>
              <a:cs typeface="Arial Unicode MS" pitchFamily="34" charset="-128"/>
            </a:endParaRPr>
          </a:p>
          <a:p>
            <a:pPr>
              <a:buFont typeface="Arial" pitchFamily="34" charset="0"/>
              <a:buChar char="•"/>
            </a:pPr>
            <a:r>
              <a:rPr lang="en-US" dirty="0">
                <a:latin typeface="Arial Unicode MS" pitchFamily="34" charset="-128"/>
                <a:ea typeface="Arial Unicode MS" pitchFamily="34" charset="-128"/>
                <a:cs typeface="Arial Unicode MS" pitchFamily="34" charset="-128"/>
              </a:rPr>
              <a:t>Ability of the collecting </a:t>
            </a:r>
            <a:r>
              <a:rPr lang="en-US" dirty="0" err="1">
                <a:latin typeface="Arial Unicode MS" pitchFamily="34" charset="-128"/>
                <a:ea typeface="Arial Unicode MS" pitchFamily="34" charset="-128"/>
                <a:cs typeface="Arial Unicode MS" pitchFamily="34" charset="-128"/>
              </a:rPr>
              <a:t>organisation</a:t>
            </a:r>
            <a:endParaRPr lang="en-US" dirty="0">
              <a:latin typeface="Arial Unicode MS" pitchFamily="34" charset="-128"/>
              <a:ea typeface="Arial Unicode MS" pitchFamily="34" charset="-128"/>
              <a:cs typeface="Arial Unicode MS" pitchFamily="34" charset="-128"/>
            </a:endParaRPr>
          </a:p>
          <a:p>
            <a:pPr>
              <a:buFont typeface="Arial" pitchFamily="34" charset="0"/>
              <a:buChar char="•"/>
            </a:pPr>
            <a:r>
              <a:rPr lang="en-US" dirty="0">
                <a:latin typeface="Arial Unicode MS" pitchFamily="34" charset="-128"/>
                <a:ea typeface="Arial Unicode MS" pitchFamily="34" charset="-128"/>
                <a:cs typeface="Arial Unicode MS" pitchFamily="34" charset="-128"/>
              </a:rPr>
              <a:t>Objective and scope</a:t>
            </a:r>
          </a:p>
          <a:p>
            <a:pPr>
              <a:buFont typeface="Arial" pitchFamily="34" charset="0"/>
              <a:buChar char="•"/>
            </a:pPr>
            <a:r>
              <a:rPr lang="en-US" dirty="0">
                <a:latin typeface="Arial Unicode MS" pitchFamily="34" charset="-128"/>
                <a:ea typeface="Arial Unicode MS" pitchFamily="34" charset="-128"/>
                <a:cs typeface="Arial Unicode MS" pitchFamily="34" charset="-128"/>
              </a:rPr>
              <a:t>Method of collection</a:t>
            </a:r>
          </a:p>
          <a:p>
            <a:pPr>
              <a:buFont typeface="Arial" pitchFamily="34" charset="0"/>
              <a:buChar char="•"/>
            </a:pPr>
            <a:r>
              <a:rPr lang="en-US" dirty="0">
                <a:latin typeface="Arial Unicode MS" pitchFamily="34" charset="-128"/>
                <a:ea typeface="Arial Unicode MS" pitchFamily="34" charset="-128"/>
                <a:cs typeface="Arial Unicode MS" pitchFamily="34" charset="-128"/>
              </a:rPr>
              <a:t>Time and condition of </a:t>
            </a:r>
            <a:r>
              <a:rPr lang="en-US" dirty="0" err="1">
                <a:latin typeface="Arial Unicode MS" pitchFamily="34" charset="-128"/>
                <a:ea typeface="Arial Unicode MS" pitchFamily="34" charset="-128"/>
                <a:cs typeface="Arial Unicode MS" pitchFamily="34" charset="-128"/>
              </a:rPr>
              <a:t>organisation</a:t>
            </a:r>
            <a:endParaRPr lang="en-US" dirty="0">
              <a:latin typeface="Arial Unicode MS" pitchFamily="34" charset="-128"/>
              <a:ea typeface="Arial Unicode MS" pitchFamily="34" charset="-128"/>
              <a:cs typeface="Arial Unicode MS" pitchFamily="34" charset="-128"/>
            </a:endParaRPr>
          </a:p>
          <a:p>
            <a:pPr>
              <a:buFont typeface="Arial" pitchFamily="34" charset="0"/>
              <a:buChar char="•"/>
            </a:pPr>
            <a:r>
              <a:rPr lang="en-US" dirty="0">
                <a:latin typeface="Arial Unicode MS" pitchFamily="34" charset="-128"/>
                <a:ea typeface="Arial Unicode MS" pitchFamily="34" charset="-128"/>
                <a:cs typeface="Arial Unicode MS" pitchFamily="34" charset="-128"/>
              </a:rPr>
              <a:t>Definition of the unit</a:t>
            </a:r>
          </a:p>
          <a:p>
            <a:pPr>
              <a:buFont typeface="Arial" pitchFamily="34" charset="0"/>
              <a:buChar char="•"/>
            </a:pPr>
            <a:r>
              <a:rPr lang="en-US" dirty="0">
                <a:latin typeface="Arial Unicode MS" pitchFamily="34" charset="-128"/>
                <a:ea typeface="Arial Unicode MS" pitchFamily="34" charset="-128"/>
                <a:cs typeface="Arial Unicode MS" pitchFamily="34" charset="-128"/>
              </a:rPr>
              <a:t>Accuracy</a:t>
            </a:r>
          </a:p>
        </p:txBody>
      </p:sp>
    </p:spTree>
  </p:cSld>
  <p:clrMapOvr>
    <a:masterClrMapping/>
  </p:clrMapOvr>
  <p:transition spd="med" advTm="3000">
    <p:wipe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USER\Desktop\7.jpg"/>
          <p:cNvPicPr>
            <a:picLocks noGrp="1" noChangeAspect="1" noChangeArrowheads="1"/>
          </p:cNvPicPr>
          <p:nvPr>
            <p:ph idx="4294967295"/>
          </p:nvPr>
        </p:nvPicPr>
        <p:blipFill>
          <a:blip r:embed="rId2"/>
          <a:srcRect/>
          <a:stretch>
            <a:fillRect/>
          </a:stretch>
        </p:blipFill>
        <p:spPr bwMode="auto">
          <a:xfrm>
            <a:off x="1524000" y="914400"/>
            <a:ext cx="6096000" cy="3886200"/>
          </a:xfrm>
          <a:prstGeom prst="rect">
            <a:avLst/>
          </a:prstGeom>
          <a:noFill/>
        </p:spPr>
      </p:pic>
      <p:sp>
        <p:nvSpPr>
          <p:cNvPr id="4" name="TextBox 3"/>
          <p:cNvSpPr txBox="1"/>
          <p:nvPr/>
        </p:nvSpPr>
        <p:spPr>
          <a:xfrm>
            <a:off x="4114800" y="5791200"/>
            <a:ext cx="4156907" cy="923330"/>
          </a:xfrm>
          <a:prstGeom prst="rect">
            <a:avLst/>
          </a:prstGeom>
          <a:noFill/>
        </p:spPr>
        <p:txBody>
          <a:bodyPr wrap="none" rtlCol="0">
            <a:spAutoFit/>
          </a:bodyPr>
          <a:lstStyle/>
          <a:p>
            <a:r>
              <a:rPr lang="en-US" dirty="0" smtClean="0">
                <a:hlinkClick r:id="rId3"/>
              </a:rPr>
              <a:t>https://www.learncbse.in/statistics</a:t>
            </a:r>
            <a:endParaRPr lang="en-US" dirty="0" smtClean="0"/>
          </a:p>
          <a:p>
            <a:r>
              <a:rPr lang="en-US" dirty="0" smtClean="0">
                <a:hlinkClick r:id="rId4"/>
              </a:rPr>
              <a:t>https://mycbseguide.com/</a:t>
            </a:r>
            <a:endParaRPr lang="en-US" dirty="0" smtClean="0"/>
          </a:p>
          <a:p>
            <a:endParaRPr lang="en-US" dirty="0"/>
          </a:p>
        </p:txBody>
      </p:sp>
    </p:spTree>
  </p:cSld>
  <p:clrMapOvr>
    <a:masterClrMapping/>
  </p:clrMapOvr>
  <p:transition>
    <p:dissolv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261</TotalTime>
  <Words>351</Words>
  <Application>Microsoft Office PowerPoint</Application>
  <PresentationFormat>On-screen Show (4:3)</PresentationFormat>
  <Paragraphs>115</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Concourse</vt:lpstr>
      <vt:lpstr>          CLASS :XI SUBJECT :ECONOMICS </vt:lpstr>
      <vt:lpstr>CH -2 COLLECTION  OF  DATA </vt:lpstr>
      <vt:lpstr> Sources of Data</vt:lpstr>
      <vt:lpstr>Slide 4</vt:lpstr>
      <vt:lpstr>Slide 5</vt:lpstr>
      <vt:lpstr>METHODS OF COLLECTING PRIMARY DATA </vt:lpstr>
      <vt:lpstr>Slide 7</vt:lpstr>
      <vt:lpstr>Slide 8</vt:lpstr>
      <vt:lpstr>Slide 9</vt:lpstr>
      <vt:lpstr>Slide 10</vt:lpstr>
      <vt:lpstr>Slide 11</vt:lpstr>
      <vt:lpstr>Slide 12</vt:lpstr>
      <vt:lpstr>Slide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USER</cp:lastModifiedBy>
  <cp:revision>18</cp:revision>
  <dcterms:created xsi:type="dcterms:W3CDTF">2020-07-14T09:23:13Z</dcterms:created>
  <dcterms:modified xsi:type="dcterms:W3CDTF">2020-07-15T06:07:19Z</dcterms:modified>
</cp:coreProperties>
</file>