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93" r:id="rId2"/>
    <p:sldId id="294" r:id="rId3"/>
    <p:sldId id="257" r:id="rId4"/>
    <p:sldId id="260" r:id="rId5"/>
    <p:sldId id="262" r:id="rId6"/>
    <p:sldId id="286" r:id="rId7"/>
    <p:sldId id="276" r:id="rId8"/>
    <p:sldId id="277" r:id="rId9"/>
    <p:sldId id="274" r:id="rId10"/>
    <p:sldId id="278" r:id="rId11"/>
    <p:sldId id="265" r:id="rId12"/>
    <p:sldId id="287" r:id="rId13"/>
    <p:sldId id="288" r:id="rId14"/>
    <p:sldId id="289" r:id="rId15"/>
    <p:sldId id="279" r:id="rId16"/>
    <p:sldId id="281" r:id="rId17"/>
    <p:sldId id="283" r:id="rId18"/>
    <p:sldId id="266" r:id="rId19"/>
    <p:sldId id="285" r:id="rId20"/>
    <p:sldId id="267" r:id="rId21"/>
    <p:sldId id="269" r:id="rId22"/>
    <p:sldId id="291" r:id="rId23"/>
    <p:sldId id="270" r:id="rId24"/>
    <p:sldId id="272"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CC"/>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265" autoAdjust="0"/>
    <p:restoredTop sz="94660"/>
  </p:normalViewPr>
  <p:slideViewPr>
    <p:cSldViewPr>
      <p:cViewPr varScale="1">
        <p:scale>
          <a:sx n="81" d="100"/>
          <a:sy n="81" d="100"/>
        </p:scale>
        <p:origin x="-1056"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B5A73D57-98D6-40E8-902B-67A663DF1E0B}" type="datetimeFigureOut">
              <a:rPr lang="en-US" smtClean="0"/>
              <a:pPr/>
              <a:t>7/15/2020</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AC8EF5F6-1568-4A56-8A7F-762C450245B4}"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5A73D57-98D6-40E8-902B-67A663DF1E0B}" type="datetimeFigureOut">
              <a:rPr lang="en-US" smtClean="0"/>
              <a:pPr/>
              <a:t>7/15/2020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8EF5F6-1568-4A56-8A7F-762C450245B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5A73D57-98D6-40E8-902B-67A663DF1E0B}" type="datetimeFigureOut">
              <a:rPr lang="en-US" smtClean="0"/>
              <a:pPr/>
              <a:t>7/15/2020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8EF5F6-1568-4A56-8A7F-762C450245B4}"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5A73D57-98D6-40E8-902B-67A663DF1E0B}" type="datetimeFigureOut">
              <a:rPr lang="en-US" smtClean="0"/>
              <a:pPr/>
              <a:t>7/15/2020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8EF5F6-1568-4A56-8A7F-762C450245B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B5A73D57-98D6-40E8-902B-67A663DF1E0B}" type="datetimeFigureOut">
              <a:rPr lang="en-US" smtClean="0"/>
              <a:pPr/>
              <a:t>7/15/2020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C8EF5F6-1568-4A56-8A7F-762C450245B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5A73D57-98D6-40E8-902B-67A663DF1E0B}" type="datetimeFigureOut">
              <a:rPr lang="en-US" smtClean="0"/>
              <a:pPr/>
              <a:t>7/15/2020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C8EF5F6-1568-4A56-8A7F-762C450245B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A73D57-98D6-40E8-902B-67A663DF1E0B}" type="datetimeFigureOut">
              <a:rPr lang="en-US" smtClean="0"/>
              <a:pPr/>
              <a:t>7/15/2020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C8EF5F6-1568-4A56-8A7F-762C450245B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5A73D57-98D6-40E8-902B-67A663DF1E0B}" type="datetimeFigureOut">
              <a:rPr lang="en-US" smtClean="0"/>
              <a:pPr/>
              <a:t>7/15/2020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8EF5F6-1568-4A56-8A7F-762C450245B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B5A73D57-98D6-40E8-902B-67A663DF1E0B}" type="datetimeFigureOut">
              <a:rPr lang="en-US" smtClean="0"/>
              <a:pPr/>
              <a:t>7/15/2020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AC8EF5F6-1568-4A56-8A7F-762C450245B4}"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5A73D57-98D6-40E8-902B-67A663DF1E0B}" type="datetimeFigureOut">
              <a:rPr lang="en-US" smtClean="0"/>
              <a:pPr/>
              <a:t>7/15/2020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8EF5F6-1568-4A56-8A7F-762C450245B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5A73D57-98D6-40E8-902B-67A663DF1E0B}" type="datetimeFigureOut">
              <a:rPr lang="en-US" smtClean="0"/>
              <a:pPr/>
              <a:t>7/15/2020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8EF5F6-1568-4A56-8A7F-762C450245B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5A73D57-98D6-40E8-902B-67A663DF1E0B}" type="datetimeFigureOut">
              <a:rPr lang="en-US" smtClean="0"/>
              <a:pPr/>
              <a:t>7/15/2020</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AC8EF5F6-1568-4A56-8A7F-762C450245B4}"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https://www.learncbse.in/statistics" TargetMode="External"/><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hyperlink" Target="https://mycbseguide.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0"/>
            <a:ext cx="7315200" cy="1828799"/>
          </a:xfrm>
        </p:spPr>
        <p:txBody>
          <a:bodyPr>
            <a:normAutofit fontScale="90000"/>
          </a:bodyPr>
          <a:lstStyle/>
          <a:p>
            <a:pPr algn="l"/>
            <a:r>
              <a:rPr lang="en-US" dirty="0" smtClean="0">
                <a:solidFill>
                  <a:srgbClr val="002060"/>
                </a:solidFill>
                <a:latin typeface="Algerian" pitchFamily="82" charset="0"/>
              </a:rPr>
              <a:t/>
            </a:r>
            <a:br>
              <a:rPr lang="en-US" dirty="0" smtClean="0">
                <a:solidFill>
                  <a:srgbClr val="002060"/>
                </a:solidFill>
                <a:latin typeface="Algerian" pitchFamily="82" charset="0"/>
              </a:rPr>
            </a:br>
            <a:r>
              <a:rPr lang="en-US" dirty="0" smtClean="0">
                <a:solidFill>
                  <a:srgbClr val="002060"/>
                </a:solidFill>
                <a:latin typeface="Algerian" pitchFamily="82" charset="0"/>
              </a:rPr>
              <a:t/>
            </a:r>
            <a:br>
              <a:rPr lang="en-US" dirty="0" smtClean="0">
                <a:solidFill>
                  <a:srgbClr val="002060"/>
                </a:solidFill>
                <a:latin typeface="Algerian" pitchFamily="82" charset="0"/>
              </a:rPr>
            </a:br>
            <a:r>
              <a:rPr lang="en-US" dirty="0" smtClean="0">
                <a:solidFill>
                  <a:srgbClr val="002060"/>
                </a:solidFill>
                <a:latin typeface="Algerian" pitchFamily="82" charset="0"/>
              </a:rPr>
              <a:t/>
            </a:r>
            <a:br>
              <a:rPr lang="en-US" dirty="0" smtClean="0">
                <a:solidFill>
                  <a:srgbClr val="002060"/>
                </a:solidFill>
                <a:latin typeface="Algerian" pitchFamily="82" charset="0"/>
              </a:rPr>
            </a:br>
            <a:r>
              <a:rPr lang="en-US" dirty="0" smtClean="0">
                <a:solidFill>
                  <a:srgbClr val="002060"/>
                </a:solidFill>
                <a:latin typeface="Algerian" pitchFamily="82" charset="0"/>
              </a:rPr>
              <a:t/>
            </a:r>
            <a:br>
              <a:rPr lang="en-US" dirty="0" smtClean="0">
                <a:solidFill>
                  <a:srgbClr val="002060"/>
                </a:solidFill>
                <a:latin typeface="Algerian" pitchFamily="82" charset="0"/>
              </a:rPr>
            </a:br>
            <a:r>
              <a:rPr lang="en-US" dirty="0" smtClean="0">
                <a:solidFill>
                  <a:srgbClr val="002060"/>
                </a:solidFill>
                <a:latin typeface="Algerian" pitchFamily="82" charset="0"/>
              </a:rPr>
              <a:t/>
            </a:r>
            <a:br>
              <a:rPr lang="en-US" dirty="0" smtClean="0">
                <a:solidFill>
                  <a:srgbClr val="002060"/>
                </a:solidFill>
                <a:latin typeface="Algerian" pitchFamily="82" charset="0"/>
              </a:rPr>
            </a:br>
            <a:r>
              <a:rPr lang="en-US" dirty="0" smtClean="0">
                <a:solidFill>
                  <a:srgbClr val="002060"/>
                </a:solidFill>
                <a:latin typeface="Algerian" pitchFamily="82" charset="0"/>
              </a:rPr>
              <a:t>              </a:t>
            </a:r>
            <a:r>
              <a:rPr lang="en-US" dirty="0" smtClean="0">
                <a:solidFill>
                  <a:schemeClr val="tx1"/>
                </a:solidFill>
                <a:latin typeface="Algerian" pitchFamily="82" charset="0"/>
              </a:rPr>
              <a:t>CLASS :XI</a:t>
            </a:r>
            <a:br>
              <a:rPr lang="en-US" dirty="0" smtClean="0">
                <a:solidFill>
                  <a:schemeClr val="tx1"/>
                </a:solidFill>
                <a:latin typeface="Algerian" pitchFamily="82" charset="0"/>
              </a:rPr>
            </a:br>
            <a:r>
              <a:rPr lang="en-US" dirty="0" smtClean="0">
                <a:solidFill>
                  <a:schemeClr val="tx1"/>
                </a:solidFill>
                <a:latin typeface="Algerian" pitchFamily="82" charset="0"/>
              </a:rPr>
              <a:t>   SUBJECT :ECONOMICS </a:t>
            </a:r>
            <a:endParaRPr lang="en-US" dirty="0">
              <a:solidFill>
                <a:schemeClr val="tx1"/>
              </a:solidFill>
              <a:latin typeface="Algerian" pitchFamily="82" charset="0"/>
            </a:endParaRPr>
          </a:p>
        </p:txBody>
      </p:sp>
      <p:sp>
        <p:nvSpPr>
          <p:cNvPr id="3" name="Subtitle 2"/>
          <p:cNvSpPr>
            <a:spLocks noGrp="1"/>
          </p:cNvSpPr>
          <p:nvPr>
            <p:ph type="subTitle" idx="1"/>
          </p:nvPr>
        </p:nvSpPr>
        <p:spPr>
          <a:xfrm>
            <a:off x="609600" y="4724400"/>
            <a:ext cx="7543800" cy="894904"/>
          </a:xfrm>
        </p:spPr>
        <p:txBody>
          <a:bodyPr>
            <a:normAutofit fontScale="92500"/>
          </a:bodyPr>
          <a:lstStyle/>
          <a:p>
            <a:r>
              <a:rPr lang="en-US" sz="4400" dirty="0" smtClean="0">
                <a:latin typeface="Algerian" pitchFamily="82" charset="0"/>
              </a:rPr>
              <a:t>AIR FORCE SCHOOL, AMBALA</a:t>
            </a:r>
            <a:endParaRPr lang="en-US" sz="4400" dirty="0">
              <a:latin typeface="Algerian" pitchFamily="82" charset="0"/>
            </a:endParaRPr>
          </a:p>
        </p:txBody>
      </p:sp>
      <p:pic>
        <p:nvPicPr>
          <p:cNvPr id="3074" name="Picture 2" descr="C:\Users\USER\Desktop\5.png"/>
          <p:cNvPicPr>
            <a:picLocks noChangeAspect="1" noChangeArrowheads="1"/>
          </p:cNvPicPr>
          <p:nvPr/>
        </p:nvPicPr>
        <p:blipFill>
          <a:blip r:embed="rId2"/>
          <a:srcRect/>
          <a:stretch>
            <a:fillRect/>
          </a:stretch>
        </p:blipFill>
        <p:spPr bwMode="auto">
          <a:xfrm>
            <a:off x="2209800" y="1905000"/>
            <a:ext cx="4076700" cy="2620735"/>
          </a:xfrm>
          <a:prstGeom prst="rect">
            <a:avLst/>
          </a:prstGeom>
          <a:noFill/>
        </p:spPr>
      </p:pic>
    </p:spTree>
  </p:cSld>
  <p:clrMapOvr>
    <a:masterClrMapping/>
  </p:clrMapOvr>
  <p:transition spd="med" advTm="3000">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62000" y="1295400"/>
            <a:ext cx="7924800" cy="5029200"/>
          </a:xfrm>
        </p:spPr>
        <p:txBody>
          <a:bodyPr>
            <a:normAutofit/>
          </a:bodyPr>
          <a:lstStyle/>
          <a:p>
            <a:r>
              <a:rPr lang="en-US" sz="4800" dirty="0" smtClean="0">
                <a:latin typeface="Algerian" pitchFamily="82" charset="0"/>
              </a:rPr>
              <a:t>CH -1 </a:t>
            </a:r>
            <a:r>
              <a:rPr lang="en-US" sz="4800" u="sng" dirty="0" smtClean="0">
                <a:latin typeface="Algerian" pitchFamily="82" charset="0"/>
              </a:rPr>
              <a:t>:   CONCEPT OF          ECONOMICS AND    SIGNIFICANCE OF STATISTICS IN ECONOMICS</a:t>
            </a:r>
            <a:endParaRPr lang="en-US" sz="4800" u="sng" dirty="0"/>
          </a:p>
        </p:txBody>
      </p:sp>
    </p:spTree>
  </p:cSld>
  <p:clrMapOvr>
    <a:masterClrMapping/>
  </p:clrMapOvr>
  <p:transition advTm="1000">
    <p:wheel spokes="3"/>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latin typeface="Times New Roman" pitchFamily="18" charset="0"/>
                <a:cs typeface="Times New Roman" pitchFamily="18" charset="0"/>
              </a:rPr>
              <a:t>BASIC  TERMS :</a:t>
            </a:r>
            <a:endParaRPr lang="en-US" u="sng" dirty="0">
              <a:latin typeface="Times New Roman" pitchFamily="18" charset="0"/>
              <a:cs typeface="Times New Roman" pitchFamily="18" charset="0"/>
            </a:endParaRPr>
          </a:p>
        </p:txBody>
      </p:sp>
      <p:sp>
        <p:nvSpPr>
          <p:cNvPr id="3" name="Content Placeholder 2"/>
          <p:cNvSpPr>
            <a:spLocks noGrp="1"/>
          </p:cNvSpPr>
          <p:nvPr>
            <p:ph idx="1"/>
          </p:nvPr>
        </p:nvSpPr>
        <p:spPr>
          <a:xfrm>
            <a:off x="457200" y="1935480"/>
            <a:ext cx="8305800" cy="4693920"/>
          </a:xfrm>
        </p:spPr>
        <p:txBody>
          <a:bodyPr/>
          <a:lstStyle/>
          <a:p>
            <a:r>
              <a:rPr lang="en-US" sz="2800" b="1" dirty="0" smtClean="0">
                <a:solidFill>
                  <a:srgbClr val="FF0000"/>
                </a:solidFill>
                <a:latin typeface="Times New Roman" pitchFamily="18" charset="0"/>
                <a:cs typeface="Times New Roman" pitchFamily="18" charset="0"/>
              </a:rPr>
              <a:t>Consumer</a:t>
            </a:r>
            <a:r>
              <a:rPr lang="en-US" sz="2800" b="1" dirty="0" smtClean="0">
                <a:latin typeface="Times New Roman" pitchFamily="18" charset="0"/>
                <a:cs typeface="Times New Roman" pitchFamily="18" charset="0"/>
              </a:rPr>
              <a:t>:</a:t>
            </a:r>
            <a:r>
              <a:rPr lang="en-US" sz="2800" dirty="0" smtClean="0">
                <a:latin typeface="Times New Roman" pitchFamily="18" charset="0"/>
                <a:cs typeface="Times New Roman" pitchFamily="18" charset="0"/>
              </a:rPr>
              <a:t> Consumer is an economic agent who buys the goods and services to satisfy his wants.</a:t>
            </a:r>
          </a:p>
          <a:p>
            <a:r>
              <a:rPr lang="en-US" sz="2800" b="1" dirty="0" smtClean="0">
                <a:solidFill>
                  <a:srgbClr val="FF0000"/>
                </a:solidFill>
                <a:latin typeface="Times New Roman" pitchFamily="18" charset="0"/>
                <a:cs typeface="Times New Roman" pitchFamily="18" charset="0"/>
              </a:rPr>
              <a:t>Producer</a:t>
            </a:r>
            <a:r>
              <a:rPr lang="en-US" sz="2800" dirty="0" smtClean="0">
                <a:latin typeface="Times New Roman" pitchFamily="18" charset="0"/>
                <a:cs typeface="Times New Roman" pitchFamily="18" charset="0"/>
              </a:rPr>
              <a:t> is one who produces goods and services for the generation of income.</a:t>
            </a:r>
          </a:p>
          <a:p>
            <a:r>
              <a:rPr lang="en-US" sz="2800" b="1" dirty="0" smtClean="0">
                <a:solidFill>
                  <a:srgbClr val="FF0000"/>
                </a:solidFill>
                <a:latin typeface="Times New Roman" pitchFamily="18" charset="0"/>
                <a:cs typeface="Times New Roman" pitchFamily="18" charset="0"/>
              </a:rPr>
              <a:t>Service holder</a:t>
            </a:r>
            <a:r>
              <a:rPr lang="en-US" sz="2800" dirty="0" smtClean="0">
                <a:latin typeface="Times New Roman" pitchFamily="18" charset="0"/>
                <a:cs typeface="Times New Roman" pitchFamily="18" charset="0"/>
              </a:rPr>
              <a:t>: A person who is in job and gives his services as a factor of production and is getting paid for it. E.g. Govt. Teacher.</a:t>
            </a:r>
          </a:p>
          <a:p>
            <a:r>
              <a:rPr lang="en-US" sz="2800" b="1" dirty="0" smtClean="0">
                <a:solidFill>
                  <a:srgbClr val="FF0000"/>
                </a:solidFill>
                <a:latin typeface="Times New Roman" pitchFamily="18" charset="0"/>
                <a:cs typeface="Times New Roman" pitchFamily="18" charset="0"/>
              </a:rPr>
              <a:t>Service Provider</a:t>
            </a:r>
            <a:r>
              <a:rPr lang="en-US" sz="2800" b="1" dirty="0" smtClean="0">
                <a:latin typeface="Times New Roman" pitchFamily="18" charset="0"/>
                <a:cs typeface="Times New Roman" pitchFamily="18" charset="0"/>
              </a:rPr>
              <a:t>:</a:t>
            </a:r>
            <a:r>
              <a:rPr lang="en-US" sz="2800" dirty="0" smtClean="0">
                <a:latin typeface="Times New Roman" pitchFamily="18" charset="0"/>
                <a:cs typeface="Times New Roman" pitchFamily="18" charset="0"/>
              </a:rPr>
              <a:t> A person who provides services to other for a payment. e.g. transporter, auto driver.</a:t>
            </a:r>
          </a:p>
          <a:p>
            <a:endParaRPr lang="en-US" dirty="0"/>
          </a:p>
        </p:txBody>
      </p:sp>
    </p:spTree>
  </p:cSld>
  <p:clrMapOvr>
    <a:masterClrMapping/>
  </p:clrMapOvr>
  <p:transition spd="med" advTm="2000">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57200" y="1066800"/>
            <a:ext cx="8686800" cy="5486400"/>
          </a:xfrm>
        </p:spPr>
        <p:txBody>
          <a:bodyPr>
            <a:normAutofit/>
          </a:bodyPr>
          <a:lstStyle/>
          <a:p>
            <a:r>
              <a:rPr lang="en-US" sz="2800" b="1" dirty="0" smtClean="0">
                <a:solidFill>
                  <a:srgbClr val="FF0000"/>
                </a:solidFill>
                <a:latin typeface="Times New Roman" pitchFamily="18" charset="0"/>
                <a:cs typeface="Times New Roman" pitchFamily="18" charset="0"/>
              </a:rPr>
              <a:t>Economic Problem </a:t>
            </a:r>
            <a:r>
              <a:rPr lang="en-US" sz="2800" b="1" dirty="0" smtClean="0">
                <a:latin typeface="Times New Roman" pitchFamily="18" charset="0"/>
                <a:cs typeface="Times New Roman" pitchFamily="18" charset="0"/>
              </a:rPr>
              <a:t>:</a:t>
            </a:r>
            <a:r>
              <a:rPr lang="en-US" sz="2800" dirty="0" smtClean="0">
                <a:latin typeface="Times New Roman" pitchFamily="18" charset="0"/>
                <a:cs typeface="Times New Roman" pitchFamily="18" charset="0"/>
              </a:rPr>
              <a:t>It is the problem of choice arising on account of the facts that resources are scarce and these have alternative uses.</a:t>
            </a:r>
          </a:p>
          <a:p>
            <a:endParaRPr lang="en-US" sz="2800" dirty="0" smtClean="0">
              <a:latin typeface="Times New Roman" pitchFamily="18" charset="0"/>
              <a:cs typeface="Times New Roman" pitchFamily="18" charset="0"/>
            </a:endParaRPr>
          </a:p>
          <a:p>
            <a:r>
              <a:rPr lang="en-US" sz="2800" b="1" dirty="0" smtClean="0">
                <a:solidFill>
                  <a:srgbClr val="FF0000"/>
                </a:solidFill>
                <a:latin typeface="Times New Roman" pitchFamily="18" charset="0"/>
                <a:cs typeface="Times New Roman" pitchFamily="18" charset="0"/>
              </a:rPr>
              <a:t>Saving:</a:t>
            </a:r>
            <a:r>
              <a:rPr lang="en-US" sz="2800" dirty="0" smtClean="0">
                <a:solidFill>
                  <a:srgbClr val="FF0000"/>
                </a:solidFill>
                <a:latin typeface="Times New Roman" pitchFamily="18" charset="0"/>
                <a:cs typeface="Times New Roman" pitchFamily="18" charset="0"/>
              </a:rPr>
              <a:t> </a:t>
            </a:r>
            <a:r>
              <a:rPr lang="en-US" sz="2800" dirty="0" smtClean="0">
                <a:latin typeface="Times New Roman" pitchFamily="18" charset="0"/>
                <a:cs typeface="Times New Roman" pitchFamily="18" charset="0"/>
              </a:rPr>
              <a:t>It is the part of income which is not consumed. </a:t>
            </a:r>
          </a:p>
          <a:p>
            <a:pPr>
              <a:buNone/>
            </a:pPr>
            <a:r>
              <a:rPr lang="en-US" sz="2800" dirty="0" smtClean="0">
                <a:latin typeface="Times New Roman" pitchFamily="18" charset="0"/>
                <a:cs typeface="Times New Roman" pitchFamily="18" charset="0"/>
              </a:rPr>
              <a:t>    It is an art of abstinence from consumption.</a:t>
            </a:r>
          </a:p>
          <a:p>
            <a:endParaRPr lang="en-US" sz="2800" dirty="0" smtClean="0">
              <a:latin typeface="Times New Roman" pitchFamily="18" charset="0"/>
              <a:cs typeface="Times New Roman" pitchFamily="18" charset="0"/>
            </a:endParaRPr>
          </a:p>
          <a:p>
            <a:r>
              <a:rPr lang="en-US" sz="2800" b="1" dirty="0" smtClean="0">
                <a:solidFill>
                  <a:srgbClr val="FF0000"/>
                </a:solidFill>
                <a:latin typeface="Times New Roman" pitchFamily="18" charset="0"/>
                <a:cs typeface="Times New Roman" pitchFamily="18" charset="0"/>
              </a:rPr>
              <a:t>Investment</a:t>
            </a:r>
            <a:r>
              <a:rPr lang="en-US" sz="2800" b="1" dirty="0" smtClean="0">
                <a:latin typeface="Times New Roman" pitchFamily="18" charset="0"/>
                <a:cs typeface="Times New Roman" pitchFamily="18" charset="0"/>
              </a:rPr>
              <a:t>:</a:t>
            </a:r>
            <a:r>
              <a:rPr lang="en-US" sz="2800" dirty="0" smtClean="0">
                <a:latin typeface="Times New Roman" pitchFamily="18" charset="0"/>
                <a:cs typeface="Times New Roman" pitchFamily="18" charset="0"/>
              </a:rPr>
              <a:t> It is expenditure by the producers on the purchase of such assets which help to generate income.</a:t>
            </a:r>
          </a:p>
          <a:p>
            <a:endParaRPr lang="en-US" dirty="0" smtClean="0"/>
          </a:p>
          <a:p>
            <a:endParaRPr lang="en-US" dirty="0"/>
          </a:p>
        </p:txBody>
      </p:sp>
    </p:spTree>
  </p:cSld>
  <p:clrMapOvr>
    <a:masterClrMapping/>
  </p:clrMapOvr>
  <p:transition advTm="3000">
    <p:wedg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81000" y="1447800"/>
            <a:ext cx="8610600" cy="4389437"/>
          </a:xfrm>
        </p:spPr>
        <p:txBody>
          <a:bodyPr>
            <a:normAutofit lnSpcReduction="10000"/>
          </a:bodyPr>
          <a:lstStyle/>
          <a:p>
            <a:endParaRPr lang="en-US" dirty="0" smtClean="0"/>
          </a:p>
          <a:p>
            <a:r>
              <a:rPr lang="en-US" sz="2800" b="1" dirty="0" smtClean="0">
                <a:solidFill>
                  <a:srgbClr val="FF0000"/>
                </a:solidFill>
                <a:latin typeface="Times New Roman" pitchFamily="18" charset="0"/>
                <a:cs typeface="Times New Roman" pitchFamily="18" charset="0"/>
              </a:rPr>
              <a:t>Economic Activity</a:t>
            </a:r>
            <a:r>
              <a:rPr lang="en-US" sz="2800" b="1"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It is an activity which is related to the use of scarce means. Means are always scarce in relation to our wants.</a:t>
            </a:r>
          </a:p>
          <a:p>
            <a:pPr>
              <a:buNone/>
            </a:pPr>
            <a:endParaRPr lang="en-US" sz="2800" dirty="0" smtClean="0">
              <a:latin typeface="Times New Roman" pitchFamily="18" charset="0"/>
              <a:cs typeface="Times New Roman" pitchFamily="18" charset="0"/>
            </a:endParaRPr>
          </a:p>
          <a:p>
            <a:r>
              <a:rPr lang="en-US" sz="2800" dirty="0" smtClean="0">
                <a:latin typeface="Times New Roman" pitchFamily="18" charset="0"/>
                <a:cs typeface="Times New Roman" pitchFamily="18" charset="0"/>
              </a:rPr>
              <a:t>Three distinct components of economic Activity:</a:t>
            </a:r>
          </a:p>
          <a:p>
            <a:r>
              <a:rPr lang="en-US" sz="2800" dirty="0" smtClean="0">
                <a:latin typeface="Times New Roman" pitchFamily="18" charset="0"/>
                <a:cs typeface="Times New Roman" pitchFamily="18" charset="0"/>
              </a:rPr>
              <a:t>Consumption</a:t>
            </a:r>
          </a:p>
          <a:p>
            <a:r>
              <a:rPr lang="en-US" sz="2800" dirty="0" smtClean="0">
                <a:latin typeface="Times New Roman" pitchFamily="18" charset="0"/>
                <a:cs typeface="Times New Roman" pitchFamily="18" charset="0"/>
              </a:rPr>
              <a:t>Production</a:t>
            </a:r>
          </a:p>
          <a:p>
            <a:r>
              <a:rPr lang="en-US" sz="2800" dirty="0" smtClean="0">
                <a:latin typeface="Times New Roman" pitchFamily="18" charset="0"/>
                <a:cs typeface="Times New Roman" pitchFamily="18" charset="0"/>
              </a:rPr>
              <a:t>Distribution</a:t>
            </a:r>
            <a:endParaRPr lang="en-US" sz="2800" dirty="0">
              <a:latin typeface="Times New Roman" pitchFamily="18" charset="0"/>
              <a:cs typeface="Times New Roman" pitchFamily="18" charset="0"/>
            </a:endParaRPr>
          </a:p>
        </p:txBody>
      </p:sp>
    </p:spTree>
  </p:cSld>
  <p:clrMapOvr>
    <a:masterClrMapping/>
  </p:clrMapOvr>
  <p:transition advTm="3000">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34112"/>
          </a:xfrm>
        </p:spPr>
        <p:txBody>
          <a:bodyPr>
            <a:normAutofit fontScale="90000"/>
          </a:bodyPr>
          <a:lstStyle/>
          <a:p>
            <a:endParaRPr lang="en-US" dirty="0"/>
          </a:p>
        </p:txBody>
      </p:sp>
      <p:sp>
        <p:nvSpPr>
          <p:cNvPr id="3" name="Content Placeholder 2"/>
          <p:cNvSpPr>
            <a:spLocks noGrp="1"/>
          </p:cNvSpPr>
          <p:nvPr>
            <p:ph idx="1"/>
          </p:nvPr>
        </p:nvSpPr>
        <p:spPr>
          <a:xfrm>
            <a:off x="457200" y="914400"/>
            <a:ext cx="8229600" cy="5410200"/>
          </a:xfrm>
        </p:spPr>
        <p:txBody>
          <a:bodyPr>
            <a:normAutofit fontScale="92500" lnSpcReduction="10000"/>
          </a:bodyPr>
          <a:lstStyle/>
          <a:p>
            <a:r>
              <a:rPr lang="en-US" sz="3500" b="1" dirty="0" smtClean="0">
                <a:solidFill>
                  <a:srgbClr val="FF33CC"/>
                </a:solidFill>
                <a:latin typeface="Times New Roman" pitchFamily="18" charset="0"/>
                <a:cs typeface="Times New Roman" pitchFamily="18" charset="0"/>
              </a:rPr>
              <a:t>What is Statistics in Economics?</a:t>
            </a:r>
          </a:p>
          <a:p>
            <a:r>
              <a:rPr lang="en-US" dirty="0" smtClean="0">
                <a:latin typeface="Times New Roman" pitchFamily="18" charset="0"/>
                <a:cs typeface="Times New Roman" pitchFamily="18" charset="0"/>
              </a:rPr>
              <a:t>Generally, the subject matter of statistics deals with the quantification of data. It revolves around concrete figures to represent qualitative information. Simply, it is a collection of data. But that’s not all. As economics students, we need to learn about the techniques of dealing with a collection of data, tabulation, classification, and presentation of data.</a:t>
            </a:r>
          </a:p>
          <a:p>
            <a:r>
              <a:rPr lang="en-US" b="1" dirty="0" smtClean="0">
                <a:latin typeface="Times New Roman" pitchFamily="18" charset="0"/>
                <a:cs typeface="Times New Roman" pitchFamily="18" charset="0"/>
              </a:rPr>
              <a:t>Statistics can be defined in two ways:-</a:t>
            </a:r>
            <a:endParaRPr lang="en-US" dirty="0" smtClean="0">
              <a:latin typeface="Times New Roman" pitchFamily="18" charset="0"/>
              <a:cs typeface="Times New Roman" pitchFamily="18" charset="0"/>
            </a:endParaRPr>
          </a:p>
          <a:p>
            <a:r>
              <a:rPr lang="en-US" b="1" dirty="0" smtClean="0">
                <a:latin typeface="Times New Roman" pitchFamily="18" charset="0"/>
                <a:cs typeface="Times New Roman" pitchFamily="18" charset="0"/>
              </a:rPr>
              <a:t>1. Singular sense: </a:t>
            </a:r>
            <a:r>
              <a:rPr lang="en-US" dirty="0" smtClean="0">
                <a:latin typeface="Times New Roman" pitchFamily="18" charset="0"/>
                <a:cs typeface="Times New Roman" pitchFamily="18" charset="0"/>
              </a:rPr>
              <a:t>Statistic Means Statistical methods and techniques related to collection, </a:t>
            </a:r>
            <a:r>
              <a:rPr lang="en-US" dirty="0" err="1" smtClean="0">
                <a:latin typeface="Times New Roman" pitchFamily="18" charset="0"/>
                <a:cs typeface="Times New Roman" pitchFamily="18" charset="0"/>
              </a:rPr>
              <a:t>organisation</a:t>
            </a:r>
            <a:r>
              <a:rPr lang="en-US" dirty="0" smtClean="0">
                <a:latin typeface="Times New Roman" pitchFamily="18" charset="0"/>
                <a:cs typeface="Times New Roman" pitchFamily="18" charset="0"/>
              </a:rPr>
              <a:t>, classification, Presentation, analysis and Interpretation of data.</a:t>
            </a:r>
          </a:p>
          <a:p>
            <a:r>
              <a:rPr lang="en-US" b="1" dirty="0" smtClean="0">
                <a:latin typeface="Times New Roman" pitchFamily="18" charset="0"/>
                <a:cs typeface="Times New Roman" pitchFamily="18" charset="0"/>
              </a:rPr>
              <a:t>2. Plural Sense:</a:t>
            </a:r>
            <a:r>
              <a:rPr lang="en-US" dirty="0" smtClean="0">
                <a:latin typeface="Times New Roman" pitchFamily="18" charset="0"/>
                <a:cs typeface="Times New Roman" pitchFamily="18" charset="0"/>
              </a:rPr>
              <a:t> Statistics means Numerical facts and figures Which have been systematically collected for a definite purpose in any field of study.</a:t>
            </a:r>
          </a:p>
          <a:p>
            <a:endParaRPr lang="en-US" dirty="0"/>
          </a:p>
        </p:txBody>
      </p:sp>
    </p:spTree>
  </p:cSld>
  <p:clrMapOvr>
    <a:masterClrMapping/>
  </p:clrMapOvr>
  <p:transition spd="med" advTm="3000">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09600" y="1219200"/>
            <a:ext cx="7620000" cy="5105400"/>
          </a:xfrm>
        </p:spPr>
        <p:txBody>
          <a:bodyPr/>
          <a:lstStyle/>
          <a:p>
            <a:pPr>
              <a:buNone/>
            </a:pPr>
            <a:endParaRPr lang="en-US" dirty="0" smtClean="0"/>
          </a:p>
          <a:p>
            <a:r>
              <a:rPr lang="en-US" b="1" dirty="0" smtClean="0">
                <a:solidFill>
                  <a:srgbClr val="0070C0"/>
                </a:solidFill>
                <a:latin typeface="Times New Roman" pitchFamily="18" charset="0"/>
                <a:cs typeface="Times New Roman" pitchFamily="18" charset="0"/>
              </a:rPr>
              <a:t>Statistics – A Plural Noun:</a:t>
            </a:r>
          </a:p>
          <a:p>
            <a:r>
              <a:rPr lang="en-US" dirty="0" smtClean="0">
                <a:latin typeface="Times New Roman" pitchFamily="18" charset="0"/>
                <a:cs typeface="Times New Roman" pitchFamily="18" charset="0"/>
              </a:rPr>
              <a:t> A Plural Sense Statistics refers to information in terms of numbers or numerical data, such as population statistics, employment statistics etc.</a:t>
            </a:r>
            <a:br>
              <a:rPr lang="en-US" dirty="0" smtClean="0">
                <a:latin typeface="Times New Roman" pitchFamily="18" charset="0"/>
                <a:cs typeface="Times New Roman" pitchFamily="18" charset="0"/>
              </a:rPr>
            </a:br>
            <a:endParaRPr lang="en-US" dirty="0" smtClean="0">
              <a:latin typeface="Times New Roman" pitchFamily="18" charset="0"/>
              <a:cs typeface="Times New Roman" pitchFamily="18" charset="0"/>
            </a:endParaRPr>
          </a:p>
          <a:p>
            <a:r>
              <a:rPr lang="en-US" b="1" dirty="0" smtClean="0">
                <a:latin typeface="Times New Roman" pitchFamily="18" charset="0"/>
                <a:cs typeface="Times New Roman" pitchFamily="18" charset="0"/>
              </a:rPr>
              <a:t>According to </a:t>
            </a:r>
            <a:r>
              <a:rPr lang="en-US" b="1" dirty="0" err="1" smtClean="0">
                <a:latin typeface="Times New Roman" pitchFamily="18" charset="0"/>
                <a:cs typeface="Times New Roman" pitchFamily="18" charset="0"/>
              </a:rPr>
              <a:t>Bowley</a:t>
            </a:r>
            <a:r>
              <a:rPr lang="en-US" b="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“Statistics are numerical statements of facts in any department of enquiry placed in relation to each other.”</a:t>
            </a:r>
          </a:p>
          <a:p>
            <a:endParaRPr lang="en-US" dirty="0"/>
          </a:p>
        </p:txBody>
      </p:sp>
    </p:spTree>
  </p:cSld>
  <p:clrMapOvr>
    <a:masterClrMapping/>
  </p:clrMapOvr>
  <p:transition spd="med" advTm="3000">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p:cNvGraphicFramePr>
          <p:nvPr/>
        </p:nvGraphicFramePr>
        <p:xfrm>
          <a:off x="457200" y="762001"/>
          <a:ext cx="8229599" cy="5510681"/>
        </p:xfrm>
        <a:graphic>
          <a:graphicData uri="http://schemas.openxmlformats.org/drawingml/2006/table">
            <a:tbl>
              <a:tblPr firstRow="1" bandRow="1">
                <a:tableStyleId>{5C22544A-7EE6-4342-B048-85BDC9FD1C3A}</a:tableStyleId>
              </a:tblPr>
              <a:tblGrid>
                <a:gridCol w="479394"/>
                <a:gridCol w="3355759"/>
                <a:gridCol w="559293"/>
                <a:gridCol w="3835153"/>
              </a:tblGrid>
              <a:tr h="299567">
                <a:tc gridSpan="2">
                  <a:txBody>
                    <a:bodyPr/>
                    <a:lstStyle/>
                    <a:p>
                      <a:pPr algn="ctr"/>
                      <a:r>
                        <a:rPr lang="en-US" sz="2000" b="1" dirty="0"/>
                        <a:t>Data which are not statistics</a:t>
                      </a:r>
                      <a:endParaRPr lang="en-US" sz="2000" dirty="0"/>
                    </a:p>
                  </a:txBody>
                  <a:tcPr marL="95250" marR="95250" marT="9525" marB="9525" anchor="ctr"/>
                </a:tc>
                <a:tc hMerge="1">
                  <a:txBody>
                    <a:bodyPr/>
                    <a:lstStyle/>
                    <a:p>
                      <a:endParaRPr lang="en-US"/>
                    </a:p>
                  </a:txBody>
                  <a:tcPr/>
                </a:tc>
                <a:tc gridSpan="2">
                  <a:txBody>
                    <a:bodyPr/>
                    <a:lstStyle/>
                    <a:p>
                      <a:pPr algn="ctr"/>
                      <a:r>
                        <a:rPr lang="en-US" sz="2000" b="1" dirty="0"/>
                        <a:t>Data which are statistics</a:t>
                      </a:r>
                      <a:endParaRPr lang="en-US" sz="2000" dirty="0"/>
                    </a:p>
                  </a:txBody>
                  <a:tcPr marL="95250" marR="95250" marT="9525" marB="9525" anchor="ctr"/>
                </a:tc>
                <a:tc hMerge="1">
                  <a:txBody>
                    <a:bodyPr/>
                    <a:lstStyle/>
                    <a:p>
                      <a:endParaRPr lang="en-US"/>
                    </a:p>
                  </a:txBody>
                  <a:tcPr/>
                </a:tc>
              </a:tr>
              <a:tr h="1231746">
                <a:tc>
                  <a:txBody>
                    <a:bodyPr/>
                    <a:lstStyle/>
                    <a:p>
                      <a:pPr algn="ctr"/>
                      <a:r>
                        <a:rPr lang="en-US" dirty="0"/>
                        <a:t>1.</a:t>
                      </a:r>
                    </a:p>
                  </a:txBody>
                  <a:tcPr marL="95250" marR="95250" marT="9525" marB="9525" anchor="ctr"/>
                </a:tc>
                <a:tc>
                  <a:txBody>
                    <a:bodyPr/>
                    <a:lstStyle/>
                    <a:p>
                      <a:r>
                        <a:rPr lang="en-US" dirty="0" err="1"/>
                        <a:t>Sachin</a:t>
                      </a:r>
                      <a:r>
                        <a:rPr lang="en-US" dirty="0"/>
                        <a:t> scored 59 in an inning.</a:t>
                      </a:r>
                    </a:p>
                  </a:txBody>
                  <a:tcPr marL="95250" marR="95250" marT="9525" marB="9525" anchor="ctr"/>
                </a:tc>
                <a:tc>
                  <a:txBody>
                    <a:bodyPr/>
                    <a:lstStyle/>
                    <a:p>
                      <a:pPr algn="ctr"/>
                      <a:r>
                        <a:rPr lang="en-US" dirty="0"/>
                        <a:t>1.</a:t>
                      </a:r>
                    </a:p>
                  </a:txBody>
                  <a:tcPr marL="95250" marR="95250" marT="9525" marB="9525" anchor="ctr"/>
                </a:tc>
                <a:tc>
                  <a:txBody>
                    <a:bodyPr/>
                    <a:lstStyle/>
                    <a:p>
                      <a:r>
                        <a:rPr lang="en-US"/>
                        <a:t>Over the last 10 innings Sachin scored more than 50 in 3 innings.</a:t>
                      </a:r>
                    </a:p>
                  </a:txBody>
                  <a:tcPr marL="95250" marR="95250" marT="9525" marB="9525" anchor="ctr"/>
                </a:tc>
              </a:tr>
              <a:tr h="1231746">
                <a:tc>
                  <a:txBody>
                    <a:bodyPr/>
                    <a:lstStyle/>
                    <a:p>
                      <a:pPr algn="ctr"/>
                      <a:r>
                        <a:rPr lang="en-US" dirty="0"/>
                        <a:t>2.</a:t>
                      </a:r>
                    </a:p>
                  </a:txBody>
                  <a:tcPr marL="95250" marR="95250" marT="9525" marB="9525" anchor="ctr"/>
                </a:tc>
                <a:tc>
                  <a:txBody>
                    <a:bodyPr/>
                    <a:lstStyle/>
                    <a:p>
                      <a:r>
                        <a:rPr lang="en-US" dirty="0" err="1"/>
                        <a:t>Rohan</a:t>
                      </a:r>
                      <a:r>
                        <a:rPr lang="en-US" dirty="0"/>
                        <a:t> took 5 wickets in a match.</a:t>
                      </a:r>
                    </a:p>
                  </a:txBody>
                  <a:tcPr marL="95250" marR="95250" marT="9525" marB="9525" anchor="ctr"/>
                </a:tc>
                <a:tc>
                  <a:txBody>
                    <a:bodyPr/>
                    <a:lstStyle/>
                    <a:p>
                      <a:pPr algn="ctr"/>
                      <a:r>
                        <a:rPr lang="en-US"/>
                        <a:t>2.</a:t>
                      </a:r>
                    </a:p>
                  </a:txBody>
                  <a:tcPr marL="95250" marR="95250" marT="9525" marB="9525" anchor="ctr"/>
                </a:tc>
                <a:tc>
                  <a:txBody>
                    <a:bodyPr/>
                    <a:lstStyle/>
                    <a:p>
                      <a:r>
                        <a:rPr lang="en-US"/>
                        <a:t>Over the last 10 matches Rohan took 5 wickets in an inning 3 times.</a:t>
                      </a:r>
                    </a:p>
                  </a:txBody>
                  <a:tcPr marL="95250" marR="95250" marT="9525" marB="9525" anchor="ctr"/>
                </a:tc>
              </a:tr>
              <a:tr h="988771">
                <a:tc>
                  <a:txBody>
                    <a:bodyPr/>
                    <a:lstStyle/>
                    <a:p>
                      <a:pPr algn="ctr"/>
                      <a:r>
                        <a:rPr lang="en-US"/>
                        <a:t>3.</a:t>
                      </a:r>
                    </a:p>
                  </a:txBody>
                  <a:tcPr marL="95250" marR="95250" marT="9525" marB="9525" anchor="ctr"/>
                </a:tc>
                <a:tc>
                  <a:txBody>
                    <a:bodyPr/>
                    <a:lstStyle/>
                    <a:p>
                      <a:r>
                        <a:rPr lang="en-US" dirty="0"/>
                        <a:t>Vijay got 45 marks in English.</a:t>
                      </a:r>
                    </a:p>
                  </a:txBody>
                  <a:tcPr marL="95250" marR="95250" marT="9525" marB="9525" anchor="ctr"/>
                </a:tc>
                <a:tc>
                  <a:txBody>
                    <a:bodyPr/>
                    <a:lstStyle/>
                    <a:p>
                      <a:pPr algn="ctr"/>
                      <a:r>
                        <a:rPr lang="en-US" dirty="0"/>
                        <a:t>3.</a:t>
                      </a:r>
                    </a:p>
                  </a:txBody>
                  <a:tcPr marL="95250" marR="95250" marT="9525" marB="9525" anchor="ctr"/>
                </a:tc>
                <a:tc>
                  <a:txBody>
                    <a:bodyPr/>
                    <a:lstStyle/>
                    <a:p>
                      <a:r>
                        <a:rPr lang="en-US"/>
                        <a:t>Average height of 6 basket ball players is  5.9 feet.</a:t>
                      </a:r>
                    </a:p>
                  </a:txBody>
                  <a:tcPr marL="95250" marR="95250" marT="9525" marB="9525" anchor="ctr"/>
                </a:tc>
              </a:tr>
              <a:tr h="745797">
                <a:tc>
                  <a:txBody>
                    <a:bodyPr/>
                    <a:lstStyle/>
                    <a:p>
                      <a:pPr algn="ctr"/>
                      <a:r>
                        <a:rPr lang="en-US"/>
                        <a:t>4.</a:t>
                      </a:r>
                    </a:p>
                  </a:txBody>
                  <a:tcPr marL="95250" marR="95250" marT="9525" marB="9525" anchor="ctr"/>
                </a:tc>
                <a:tc>
                  <a:txBody>
                    <a:bodyPr/>
                    <a:lstStyle/>
                    <a:p>
                      <a:r>
                        <a:rPr lang="en-US" dirty="0" err="1"/>
                        <a:t>Rohan</a:t>
                      </a:r>
                      <a:r>
                        <a:rPr lang="en-US" dirty="0"/>
                        <a:t> made 5 goals in a match.</a:t>
                      </a:r>
                    </a:p>
                  </a:txBody>
                  <a:tcPr marL="95250" marR="95250" marT="9525" marB="9525" anchor="ctr"/>
                </a:tc>
                <a:tc>
                  <a:txBody>
                    <a:bodyPr/>
                    <a:lstStyle/>
                    <a:p>
                      <a:pPr algn="ctr"/>
                      <a:r>
                        <a:rPr lang="en-US" dirty="0"/>
                        <a:t>4.</a:t>
                      </a:r>
                    </a:p>
                  </a:txBody>
                  <a:tcPr marL="95250" marR="95250" marT="9525" marB="9525" anchor="ctr"/>
                </a:tc>
                <a:tc>
                  <a:txBody>
                    <a:bodyPr/>
                    <a:lstStyle/>
                    <a:p>
                      <a:r>
                        <a:rPr lang="en-US" dirty="0"/>
                        <a:t>Our School won 5 times in last 7 matches.</a:t>
                      </a:r>
                    </a:p>
                  </a:txBody>
                  <a:tcPr marL="95250" marR="95250" marT="9525" marB="9525" anchor="ctr"/>
                </a:tc>
              </a:tr>
              <a:tr h="988771">
                <a:tc>
                  <a:txBody>
                    <a:bodyPr/>
                    <a:lstStyle/>
                    <a:p>
                      <a:pPr algn="ctr"/>
                      <a:r>
                        <a:rPr lang="en-US"/>
                        <a:t>5.</a:t>
                      </a:r>
                    </a:p>
                  </a:txBody>
                  <a:tcPr marL="95250" marR="95250" marT="9525" marB="9525" anchor="ctr"/>
                </a:tc>
                <a:tc>
                  <a:txBody>
                    <a:bodyPr/>
                    <a:lstStyle/>
                    <a:p>
                      <a:r>
                        <a:rPr lang="en-US" dirty="0" err="1"/>
                        <a:t>Sushma</a:t>
                      </a:r>
                      <a:r>
                        <a:rPr lang="en-US" dirty="0"/>
                        <a:t> aims to get 90% in class 12th.</a:t>
                      </a:r>
                    </a:p>
                  </a:txBody>
                  <a:tcPr marL="95250" marR="95250" marT="9525" marB="9525" anchor="ctr"/>
                </a:tc>
                <a:tc>
                  <a:txBody>
                    <a:bodyPr/>
                    <a:lstStyle/>
                    <a:p>
                      <a:pPr algn="ctr"/>
                      <a:r>
                        <a:rPr lang="en-US" dirty="0"/>
                        <a:t>5.</a:t>
                      </a:r>
                    </a:p>
                  </a:txBody>
                  <a:tcPr marL="95250" marR="95250" marT="9525" marB="9525" anchor="ctr"/>
                </a:tc>
                <a:tc>
                  <a:txBody>
                    <a:bodyPr/>
                    <a:lstStyle/>
                    <a:p>
                      <a:r>
                        <a:rPr lang="en-US" dirty="0"/>
                        <a:t>10 student of class 12</a:t>
                      </a:r>
                      <a:r>
                        <a:rPr lang="en-US" baseline="30000" dirty="0"/>
                        <a:t>th</a:t>
                      </a:r>
                      <a:r>
                        <a:rPr lang="en-US" dirty="0"/>
                        <a:t> scored more than 90%.</a:t>
                      </a:r>
                    </a:p>
                  </a:txBody>
                  <a:tcPr marL="95250" marR="95250" marT="9525" marB="9525" anchor="ctr"/>
                </a:tc>
              </a:tr>
            </a:tbl>
          </a:graphicData>
        </a:graphic>
      </p:graphicFrame>
    </p:spTree>
  </p:cSld>
  <p:clrMapOvr>
    <a:masterClrMapping/>
  </p:clrMapOvr>
  <p:transition spd="slow" advTm="3000">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458200" cy="591312"/>
          </a:xfrm>
        </p:spPr>
        <p:txBody>
          <a:bodyPr>
            <a:normAutofit fontScale="90000"/>
          </a:bodyPr>
          <a:lstStyle/>
          <a:p>
            <a:r>
              <a:rPr lang="en-US" dirty="0" smtClean="0"/>
              <a:t>Features of statistics in plural sense:</a:t>
            </a:r>
            <a:endParaRPr lang="en-US" dirty="0"/>
          </a:p>
        </p:txBody>
      </p:sp>
      <p:sp>
        <p:nvSpPr>
          <p:cNvPr id="3" name="Content Placeholder 2"/>
          <p:cNvSpPr>
            <a:spLocks noGrp="1"/>
          </p:cNvSpPr>
          <p:nvPr>
            <p:ph idx="1"/>
          </p:nvPr>
        </p:nvSpPr>
        <p:spPr>
          <a:xfrm>
            <a:off x="381000" y="1371600"/>
            <a:ext cx="8305800" cy="4953000"/>
          </a:xfrm>
        </p:spPr>
        <p:txBody>
          <a:bodyPr>
            <a:normAutofit fontScale="92500"/>
          </a:bodyPr>
          <a:lstStyle/>
          <a:p>
            <a:pPr fontAlgn="base">
              <a:buNone/>
            </a:pPr>
            <a:r>
              <a:rPr lang="en-US" b="1" dirty="0" smtClean="0"/>
              <a:t>1. </a:t>
            </a:r>
            <a:r>
              <a:rPr lang="en-US" b="1" dirty="0" smtClean="0">
                <a:latin typeface="Times New Roman" pitchFamily="18" charset="0"/>
                <a:cs typeface="Times New Roman" pitchFamily="18" charset="0"/>
              </a:rPr>
              <a:t>Aggregate of Facts:</a:t>
            </a:r>
            <a:endParaRPr lang="en-US" dirty="0" smtClean="0">
              <a:latin typeface="Times New Roman" pitchFamily="18" charset="0"/>
              <a:cs typeface="Times New Roman" pitchFamily="18" charset="0"/>
            </a:endParaRPr>
          </a:p>
          <a:p>
            <a:pPr fontAlgn="base"/>
            <a:r>
              <a:rPr lang="en-US" dirty="0" smtClean="0">
                <a:latin typeface="Times New Roman" pitchFamily="18" charset="0"/>
                <a:cs typeface="Times New Roman" pitchFamily="18" charset="0"/>
              </a:rPr>
              <a:t>Single or isolated figures are not considered to be statistics because such figures are unrelated and cannot be compared. A single figure of the boy of 26 years would not constitute statistics. It is just a numerical statement the fact. Statistical data are concrete numbers which represent objects</a:t>
            </a:r>
          </a:p>
          <a:p>
            <a:pPr fontAlgn="base"/>
            <a:endParaRPr lang="en-US" dirty="0" smtClean="0">
              <a:latin typeface="Times New Roman" pitchFamily="18" charset="0"/>
              <a:cs typeface="Times New Roman" pitchFamily="18" charset="0"/>
            </a:endParaRPr>
          </a:p>
          <a:p>
            <a:pPr fontAlgn="base">
              <a:buNone/>
            </a:pPr>
            <a:r>
              <a:rPr lang="en-US" b="1" dirty="0" smtClean="0">
                <a:latin typeface="Times New Roman" pitchFamily="18" charset="0"/>
                <a:cs typeface="Times New Roman" pitchFamily="18" charset="0"/>
              </a:rPr>
              <a:t>2.Systematically Arranged</a:t>
            </a:r>
            <a:r>
              <a:rPr lang="en-US" dirty="0" smtClean="0">
                <a:latin typeface="Times New Roman" pitchFamily="18" charset="0"/>
                <a:cs typeface="Times New Roman" pitchFamily="18" charset="0"/>
              </a:rPr>
              <a:t>:</a:t>
            </a:r>
          </a:p>
          <a:p>
            <a:pPr fontAlgn="base"/>
            <a:r>
              <a:rPr lang="en-US" dirty="0" smtClean="0">
                <a:latin typeface="Times New Roman" pitchFamily="18" charset="0"/>
                <a:cs typeface="Times New Roman" pitchFamily="18" charset="0"/>
              </a:rPr>
              <a:t>A proper plan should be prepared before collecting the statistical data. Data collected in a haphazard manner would lead to false conclusions. Therefore, data should be collected in a systematic manner.</a:t>
            </a:r>
          </a:p>
          <a:p>
            <a:endParaRPr lang="en-US" dirty="0"/>
          </a:p>
        </p:txBody>
      </p:sp>
    </p:spTree>
  </p:cSld>
  <p:clrMapOvr>
    <a:masterClrMapping/>
  </p:clrMapOvr>
  <p:transition spd="med" advTm="3000">
    <p:wedg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143000"/>
            <a:ext cx="8305800" cy="5181600"/>
          </a:xfrm>
        </p:spPr>
        <p:txBody>
          <a:bodyPr>
            <a:normAutofit fontScale="92500"/>
          </a:bodyPr>
          <a:lstStyle/>
          <a:p>
            <a:pPr fontAlgn="base">
              <a:buNone/>
            </a:pPr>
            <a:r>
              <a:rPr lang="en-US" b="1" dirty="0" smtClean="0">
                <a:latin typeface="Times New Roman" pitchFamily="18" charset="0"/>
                <a:cs typeface="Times New Roman" pitchFamily="18" charset="0"/>
              </a:rPr>
              <a:t>3.Statistics are numerically expressed</a:t>
            </a:r>
            <a:r>
              <a:rPr lang="en-US" dirty="0" smtClean="0">
                <a:latin typeface="Times New Roman" pitchFamily="18" charset="0"/>
                <a:cs typeface="Times New Roman" pitchFamily="18" charset="0"/>
              </a:rPr>
              <a:t>:</a:t>
            </a:r>
          </a:p>
          <a:p>
            <a:pPr fontAlgn="base"/>
            <a:r>
              <a:rPr lang="en-US" dirty="0" smtClean="0">
                <a:latin typeface="Times New Roman" pitchFamily="18" charset="0"/>
                <a:cs typeface="Times New Roman" pitchFamily="18" charset="0"/>
              </a:rPr>
              <a:t>All statistics are expressed numerical figures i.e. expressed in numbers and related to quantitative information only. Qualitative characteristics do not come under statistics unless they are assigned cert; ranks as a quantitative measure of assessment.</a:t>
            </a:r>
          </a:p>
          <a:p>
            <a:pPr fontAlgn="base"/>
            <a:endParaRPr lang="en-US" dirty="0" smtClean="0">
              <a:latin typeface="Times New Roman" pitchFamily="18" charset="0"/>
              <a:cs typeface="Times New Roman" pitchFamily="18" charset="0"/>
            </a:endParaRPr>
          </a:p>
          <a:p>
            <a:pPr fontAlgn="base">
              <a:buNone/>
            </a:pPr>
            <a:r>
              <a:rPr lang="en-US" b="1" dirty="0" smtClean="0">
                <a:latin typeface="Times New Roman" pitchFamily="18" charset="0"/>
                <a:cs typeface="Times New Roman" pitchFamily="18" charset="0"/>
              </a:rPr>
              <a:t>4.Statistics are Estimated or Enumerated:</a:t>
            </a:r>
            <a:endParaRPr lang="en-US" dirty="0" smtClean="0">
              <a:latin typeface="Times New Roman" pitchFamily="18" charset="0"/>
              <a:cs typeface="Times New Roman" pitchFamily="18" charset="0"/>
            </a:endParaRPr>
          </a:p>
          <a:p>
            <a:pPr fontAlgn="base"/>
            <a:r>
              <a:rPr lang="en-US" dirty="0" smtClean="0">
                <a:latin typeface="Times New Roman" pitchFamily="18" charset="0"/>
                <a:cs typeface="Times New Roman" pitchFamily="18" charset="0"/>
              </a:rPr>
              <a:t>According to the feature of statistics, data can be enumerated or estimated. If the numerical statements are precise accurate, then they can be enumerated. Contrary to this, if the field of investigation large and beyond comprehension, then the estimation procedure can be adopted.</a:t>
            </a:r>
          </a:p>
          <a:p>
            <a:endParaRPr lang="en-US" dirty="0" smtClean="0"/>
          </a:p>
          <a:p>
            <a:endParaRPr lang="en-US" dirty="0"/>
          </a:p>
        </p:txBody>
      </p:sp>
    </p:spTree>
  </p:cSld>
  <p:clrMapOvr>
    <a:masterClrMapping/>
  </p:clrMapOvr>
  <p:transition spd="med" advTm="3000">
    <p:wedg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838200"/>
            <a:ext cx="8305800" cy="5486400"/>
          </a:xfrm>
        </p:spPr>
        <p:txBody>
          <a:bodyPr>
            <a:normAutofit fontScale="92500" lnSpcReduction="10000"/>
          </a:bodyPr>
          <a:lstStyle/>
          <a:p>
            <a:pPr fontAlgn="base">
              <a:buNone/>
            </a:pPr>
            <a:r>
              <a:rPr lang="en-US" sz="2800" b="1" dirty="0" smtClean="0">
                <a:latin typeface="Times New Roman" pitchFamily="18" charset="0"/>
                <a:cs typeface="Times New Roman" pitchFamily="18" charset="0"/>
              </a:rPr>
              <a:t>5.Placed in Relation to each other:</a:t>
            </a:r>
            <a:endParaRPr lang="en-US" sz="2800" dirty="0" smtClean="0">
              <a:latin typeface="Times New Roman" pitchFamily="18" charset="0"/>
              <a:cs typeface="Times New Roman" pitchFamily="18" charset="0"/>
            </a:endParaRPr>
          </a:p>
          <a:p>
            <a:pPr fontAlgn="base"/>
            <a:r>
              <a:rPr lang="en-US" sz="2800" dirty="0" smtClean="0">
                <a:latin typeface="Times New Roman" pitchFamily="18" charset="0"/>
                <a:cs typeface="Times New Roman" pitchFamily="18" charset="0"/>
              </a:rPr>
              <a:t>Numerical information’s must be mud related and comparable. In the absence of such a quality the statistics would se, purpose. For example, statistics related to number of children born, exports country, coal production etc. have no relevance for statistical analysis.</a:t>
            </a:r>
          </a:p>
          <a:p>
            <a:pPr fontAlgn="base"/>
            <a:endParaRPr lang="en-US" sz="2800" dirty="0" smtClean="0">
              <a:latin typeface="Times New Roman" pitchFamily="18" charset="0"/>
              <a:cs typeface="Times New Roman" pitchFamily="18" charset="0"/>
            </a:endParaRPr>
          </a:p>
          <a:p>
            <a:pPr fontAlgn="base">
              <a:buNone/>
            </a:pPr>
            <a:r>
              <a:rPr lang="en-US" sz="2800" b="1" dirty="0" smtClean="0">
                <a:latin typeface="Times New Roman" pitchFamily="18" charset="0"/>
                <a:cs typeface="Times New Roman" pitchFamily="18" charset="0"/>
              </a:rPr>
              <a:t>6.Statistical Data Collected for a Pre Determined Purpose:</a:t>
            </a:r>
            <a:endParaRPr lang="en-US" sz="2800" dirty="0" smtClean="0">
              <a:latin typeface="Times New Roman" pitchFamily="18" charset="0"/>
              <a:cs typeface="Times New Roman" pitchFamily="18" charset="0"/>
            </a:endParaRPr>
          </a:p>
          <a:p>
            <a:pPr fontAlgn="base"/>
            <a:r>
              <a:rPr lang="en-US" sz="2800" dirty="0" smtClean="0">
                <a:latin typeface="Times New Roman" pitchFamily="18" charset="0"/>
                <a:cs typeface="Times New Roman" pitchFamily="18" charset="0"/>
              </a:rPr>
              <a:t>Collected should be, for a pre determined purpose. The figures are collected with some goal objective in mind. Without any objective collected data will be useless. Thus, the purpose of collecting data must be decided in advance</a:t>
            </a:r>
            <a:r>
              <a:rPr lang="en-US" dirty="0" smtClean="0">
                <a:latin typeface="Times New Roman" pitchFamily="18" charset="0"/>
                <a:cs typeface="Times New Roman" pitchFamily="18" charset="0"/>
              </a:rPr>
              <a:t>.</a:t>
            </a:r>
          </a:p>
          <a:p>
            <a:endParaRPr lang="en-US" dirty="0"/>
          </a:p>
        </p:txBody>
      </p:sp>
      <p:sp>
        <p:nvSpPr>
          <p:cNvPr id="4" name="Rectangle 3"/>
          <p:cNvSpPr/>
          <p:nvPr/>
        </p:nvSpPr>
        <p:spPr>
          <a:xfrm>
            <a:off x="533400" y="1219200"/>
            <a:ext cx="7848600" cy="369332"/>
          </a:xfrm>
          <a:prstGeom prst="rect">
            <a:avLst/>
          </a:prstGeom>
        </p:spPr>
        <p:txBody>
          <a:bodyPr wrap="square">
            <a:spAutoFit/>
          </a:bodyPr>
          <a:lstStyle/>
          <a:p>
            <a:pPr fontAlgn="base"/>
            <a:r>
              <a:rPr lang="en-US" b="1" dirty="0"/>
              <a:t> </a:t>
            </a:r>
            <a:endParaRPr lang="en-US" dirty="0"/>
          </a:p>
        </p:txBody>
      </p:sp>
    </p:spTree>
  </p:cSld>
  <p:clrMapOvr>
    <a:masterClrMapping/>
  </p:clrMapOvr>
  <p:transition spd="med" advTm="2000">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685800"/>
            <a:ext cx="7772400" cy="838200"/>
          </a:xfrm>
        </p:spPr>
        <p:txBody>
          <a:bodyPr/>
          <a:lstStyle/>
          <a:p>
            <a:r>
              <a:rPr lang="en-US" u="sng" dirty="0" smtClean="0"/>
              <a:t>Statistics-A Singular Noun</a:t>
            </a:r>
            <a:endParaRPr lang="en-US" u="sng" dirty="0"/>
          </a:p>
        </p:txBody>
      </p:sp>
      <p:sp>
        <p:nvSpPr>
          <p:cNvPr id="3" name="Content Placeholder 2"/>
          <p:cNvSpPr>
            <a:spLocks noGrp="1"/>
          </p:cNvSpPr>
          <p:nvPr>
            <p:ph idx="1"/>
          </p:nvPr>
        </p:nvSpPr>
        <p:spPr>
          <a:xfrm>
            <a:off x="685800" y="1828800"/>
            <a:ext cx="8001000" cy="4495800"/>
          </a:xfrm>
        </p:spPr>
        <p:txBody>
          <a:bodyPr>
            <a:normAutofit fontScale="62500" lnSpcReduction="20000"/>
          </a:bodyPr>
          <a:lstStyle/>
          <a:p>
            <a:pPr>
              <a:buNone/>
            </a:pPr>
            <a:r>
              <a:rPr lang="en-US" sz="3400" b="1" dirty="0" smtClean="0">
                <a:latin typeface="Times New Roman" pitchFamily="18" charset="0"/>
                <a:cs typeface="Times New Roman" pitchFamily="18" charset="0"/>
              </a:rPr>
              <a:t>Statistics in its Singular Sense</a:t>
            </a:r>
          </a:p>
          <a:p>
            <a:r>
              <a:rPr lang="en-US" sz="3400" dirty="0" smtClean="0">
                <a:latin typeface="Times New Roman" pitchFamily="18" charset="0"/>
                <a:cs typeface="Times New Roman" pitchFamily="18" charset="0"/>
              </a:rPr>
              <a:t>Whenever we employ statistical methods for the collection, classification, presentation, analysis, and interpretation of quantitative data, we term statistics as a singular noun. Further, this involves grasping the various stages of the statistical study. Each stage has its respective tools to effect a particular job. These are:</a:t>
            </a:r>
          </a:p>
          <a:p>
            <a:endParaRPr lang="en-US" sz="3400" b="1" dirty="0" smtClean="0">
              <a:latin typeface="Times New Roman" pitchFamily="18" charset="0"/>
              <a:cs typeface="Times New Roman" pitchFamily="18" charset="0"/>
            </a:endParaRPr>
          </a:p>
          <a:p>
            <a:r>
              <a:rPr lang="en-US" sz="3400" b="1" dirty="0" smtClean="0">
                <a:latin typeface="Times New Roman" pitchFamily="18" charset="0"/>
                <a:cs typeface="Times New Roman" pitchFamily="18" charset="0"/>
              </a:rPr>
              <a:t>Stage 1- Collection of data: </a:t>
            </a:r>
            <a:r>
              <a:rPr lang="en-US" sz="3400" dirty="0" smtClean="0">
                <a:latin typeface="Times New Roman" pitchFamily="18" charset="0"/>
                <a:cs typeface="Times New Roman" pitchFamily="18" charset="0"/>
              </a:rPr>
              <a:t>We first need to collect statistical data to commence the journey for statistical study. Census and sampling techniques are generally used for this stage.</a:t>
            </a:r>
          </a:p>
          <a:p>
            <a:r>
              <a:rPr lang="en-US" sz="3400" b="1" dirty="0" smtClean="0">
                <a:latin typeface="Times New Roman" pitchFamily="18" charset="0"/>
                <a:cs typeface="Times New Roman" pitchFamily="18" charset="0"/>
              </a:rPr>
              <a:t>Stage 2- </a:t>
            </a:r>
            <a:r>
              <a:rPr lang="en-US" sz="3400" b="1" dirty="0" err="1" smtClean="0">
                <a:latin typeface="Times New Roman" pitchFamily="18" charset="0"/>
                <a:cs typeface="Times New Roman" pitchFamily="18" charset="0"/>
              </a:rPr>
              <a:t>Organisation</a:t>
            </a:r>
            <a:r>
              <a:rPr lang="en-US" sz="3400" b="1" dirty="0" smtClean="0">
                <a:latin typeface="Times New Roman" pitchFamily="18" charset="0"/>
                <a:cs typeface="Times New Roman" pitchFamily="18" charset="0"/>
              </a:rPr>
              <a:t> of data: </a:t>
            </a:r>
            <a:r>
              <a:rPr lang="en-US" sz="3400" dirty="0" smtClean="0">
                <a:latin typeface="Times New Roman" pitchFamily="18" charset="0"/>
                <a:cs typeface="Times New Roman" pitchFamily="18" charset="0"/>
              </a:rPr>
              <a:t>Of course data in a raw or chaotic format is hard to interpret. This is the reason the second stage deals with the organization of the collected data. The organization of data is done with the help of arrays of data and tally bars.</a:t>
            </a:r>
          </a:p>
          <a:p>
            <a:endParaRPr lang="en-US" dirty="0"/>
          </a:p>
        </p:txBody>
      </p:sp>
    </p:spTree>
  </p:cSld>
  <p:clrMapOvr>
    <a:masterClrMapping/>
  </p:clrMapOvr>
  <p:transition spd="med" advTm="2000">
    <p:wheel spokes="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990600"/>
            <a:ext cx="8229600" cy="5334000"/>
          </a:xfrm>
        </p:spPr>
        <p:txBody>
          <a:bodyPr>
            <a:normAutofit/>
          </a:bodyPr>
          <a:lstStyle/>
          <a:p>
            <a:r>
              <a:rPr lang="en-US" sz="2400" b="1" dirty="0" smtClean="0">
                <a:latin typeface="Times New Roman" pitchFamily="18" charset="0"/>
                <a:cs typeface="Times New Roman" pitchFamily="18" charset="0"/>
              </a:rPr>
              <a:t>Stage 3- Presentation of data: </a:t>
            </a:r>
            <a:r>
              <a:rPr lang="en-US" sz="2400" dirty="0" smtClean="0">
                <a:latin typeface="Times New Roman" pitchFamily="18" charset="0"/>
                <a:cs typeface="Times New Roman" pitchFamily="18" charset="0"/>
              </a:rPr>
              <a:t>After organization, this data needs to be nicely presented. Presentation of data is widely achieved with the help of tables, graphs, and diagrams.</a:t>
            </a:r>
          </a:p>
          <a:p>
            <a:r>
              <a:rPr lang="en-US" sz="2400" b="1" dirty="0" smtClean="0">
                <a:latin typeface="Times New Roman" pitchFamily="18" charset="0"/>
                <a:cs typeface="Times New Roman" pitchFamily="18" charset="0"/>
              </a:rPr>
              <a:t>Stage 4- Analysis of data: </a:t>
            </a:r>
            <a:r>
              <a:rPr lang="en-US" sz="2400" dirty="0" smtClean="0">
                <a:latin typeface="Times New Roman" pitchFamily="18" charset="0"/>
                <a:cs typeface="Times New Roman" pitchFamily="18" charset="0"/>
              </a:rPr>
              <a:t>Before moving on to the final stage, we need to first find percentages, averages and so on to draw inferences about the data. Percentages, averages, correlation and regression coefficients form the toolbox for analysis of data.</a:t>
            </a:r>
          </a:p>
          <a:p>
            <a:r>
              <a:rPr lang="en-US" sz="2400" b="1" dirty="0" smtClean="0">
                <a:latin typeface="Times New Roman" pitchFamily="18" charset="0"/>
                <a:cs typeface="Times New Roman" pitchFamily="18" charset="0"/>
              </a:rPr>
              <a:t>Stage5- Interpretation of data:</a:t>
            </a:r>
            <a:r>
              <a:rPr lang="en-US" sz="2400" dirty="0" smtClean="0">
                <a:latin typeface="Times New Roman" pitchFamily="18" charset="0"/>
                <a:cs typeface="Times New Roman" pitchFamily="18" charset="0"/>
              </a:rPr>
              <a:t> Finally, we need to interpret the data and hence conclude or form opinions about the data. This is done with the help of magnitude of percentages, averages, and degree of relationship between different economic variables.</a:t>
            </a:r>
          </a:p>
          <a:p>
            <a:endParaRPr lang="en-US" dirty="0"/>
          </a:p>
        </p:txBody>
      </p:sp>
    </p:spTree>
  </p:cSld>
  <p:clrMapOvr>
    <a:masterClrMapping/>
  </p:clrMapOvr>
  <p:transition advTm="2000">
    <p:pull dir="l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667512"/>
          </a:xfrm>
        </p:spPr>
        <p:txBody>
          <a:bodyPr>
            <a:normAutofit fontScale="90000"/>
          </a:bodyPr>
          <a:lstStyle/>
          <a:p>
            <a:r>
              <a:rPr lang="en-US" dirty="0" smtClean="0"/>
              <a:t>Stages of Statistical study</a:t>
            </a:r>
            <a:endParaRPr lang="en-US" dirty="0"/>
          </a:p>
        </p:txBody>
      </p:sp>
      <p:pic>
        <p:nvPicPr>
          <p:cNvPr id="1026" name="Picture 2" descr="C:\Users\USER\Desktop\1.png"/>
          <p:cNvPicPr>
            <a:picLocks noGrp="1" noChangeAspect="1" noChangeArrowheads="1"/>
          </p:cNvPicPr>
          <p:nvPr>
            <p:ph idx="1"/>
          </p:nvPr>
        </p:nvPicPr>
        <p:blipFill>
          <a:blip r:embed="rId2"/>
          <a:srcRect/>
          <a:stretch>
            <a:fillRect/>
          </a:stretch>
        </p:blipFill>
        <p:spPr bwMode="auto">
          <a:xfrm>
            <a:off x="381000" y="1600200"/>
            <a:ext cx="8534400" cy="4487062"/>
          </a:xfrm>
          <a:prstGeom prst="rect">
            <a:avLst/>
          </a:prstGeom>
          <a:noFill/>
        </p:spPr>
      </p:pic>
    </p:spTree>
  </p:cSld>
  <p:clrMapOvr>
    <a:masterClrMapping/>
  </p:clrMapOvr>
  <p:transition spd="slow" advTm="1000">
    <p:strips dir="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19200"/>
          </a:xfrm>
        </p:spPr>
        <p:txBody>
          <a:bodyPr>
            <a:normAutofit/>
          </a:bodyPr>
          <a:lstStyle/>
          <a:p>
            <a:r>
              <a:rPr lang="en-US" b="1" u="sng" dirty="0" smtClean="0">
                <a:latin typeface="Times New Roman" pitchFamily="18" charset="0"/>
                <a:cs typeface="Times New Roman" pitchFamily="18" charset="0"/>
              </a:rPr>
              <a:t>Scope of Statistics</a:t>
            </a:r>
            <a:endParaRPr lang="en-US" dirty="0"/>
          </a:p>
        </p:txBody>
      </p:sp>
      <p:sp>
        <p:nvSpPr>
          <p:cNvPr id="3" name="Content Placeholder 2"/>
          <p:cNvSpPr>
            <a:spLocks noGrp="1"/>
          </p:cNvSpPr>
          <p:nvPr>
            <p:ph idx="1"/>
          </p:nvPr>
        </p:nvSpPr>
        <p:spPr>
          <a:xfrm>
            <a:off x="609600" y="1524000"/>
            <a:ext cx="8077200" cy="4800600"/>
          </a:xfrm>
        </p:spPr>
        <p:txBody>
          <a:bodyPr>
            <a:normAutofit fontScale="92500" lnSpcReduction="20000"/>
          </a:bodyPr>
          <a:lstStyle/>
          <a:p>
            <a:pPr fontAlgn="base">
              <a:buNone/>
            </a:pPr>
            <a:r>
              <a:rPr lang="en-US" dirty="0" smtClean="0">
                <a:latin typeface="Times New Roman" pitchFamily="18" charset="0"/>
                <a:cs typeface="Times New Roman" pitchFamily="18" charset="0"/>
              </a:rPr>
              <a:t>The following things are included under the statistics area:-</a:t>
            </a:r>
          </a:p>
          <a:p>
            <a:pPr fontAlgn="base"/>
            <a:r>
              <a:rPr lang="en-US" dirty="0" smtClean="0">
                <a:latin typeface="Times New Roman" pitchFamily="18" charset="0"/>
                <a:cs typeface="Times New Roman" pitchFamily="18" charset="0"/>
              </a:rPr>
              <a:t>Subject Matter of Statistics</a:t>
            </a:r>
          </a:p>
          <a:p>
            <a:pPr fontAlgn="base"/>
            <a:r>
              <a:rPr lang="en-US" dirty="0" smtClean="0">
                <a:latin typeface="Times New Roman" pitchFamily="18" charset="0"/>
                <a:cs typeface="Times New Roman" pitchFamily="18" charset="0"/>
              </a:rPr>
              <a:t>Nature of Statistics</a:t>
            </a:r>
          </a:p>
          <a:p>
            <a:pPr fontAlgn="base"/>
            <a:r>
              <a:rPr lang="en-US" dirty="0" smtClean="0">
                <a:latin typeface="Times New Roman" pitchFamily="18" charset="0"/>
                <a:cs typeface="Times New Roman" pitchFamily="18" charset="0"/>
              </a:rPr>
              <a:t>Limitations of Statistics.</a:t>
            </a:r>
          </a:p>
          <a:p>
            <a:pPr fontAlgn="base"/>
            <a:r>
              <a:rPr lang="en-US" b="1" u="sng" dirty="0" smtClean="0">
                <a:latin typeface="Times New Roman" pitchFamily="18" charset="0"/>
                <a:cs typeface="Times New Roman" pitchFamily="18" charset="0"/>
              </a:rPr>
              <a:t>Subject Matter of Statistics:</a:t>
            </a:r>
            <a:endParaRPr lang="en-US" b="1" dirty="0" smtClean="0">
              <a:latin typeface="Times New Roman" pitchFamily="18" charset="0"/>
              <a:cs typeface="Times New Roman" pitchFamily="18" charset="0"/>
            </a:endParaRPr>
          </a:p>
          <a:p>
            <a:pPr fontAlgn="base">
              <a:buNone/>
            </a:pPr>
            <a:r>
              <a:rPr lang="en-US" dirty="0" smtClean="0">
                <a:latin typeface="Times New Roman" pitchFamily="18" charset="0"/>
                <a:cs typeface="Times New Roman" pitchFamily="18" charset="0"/>
              </a:rPr>
              <a:t>   The subject matter of the statistics can be divided into two parts:-</a:t>
            </a:r>
          </a:p>
          <a:p>
            <a:pPr fontAlgn="base">
              <a:buNone/>
            </a:pP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i</a:t>
            </a:r>
            <a:r>
              <a:rPr lang="en-US" b="1" dirty="0" smtClean="0">
                <a:latin typeface="Times New Roman" pitchFamily="18" charset="0"/>
                <a:cs typeface="Times New Roman" pitchFamily="18" charset="0"/>
              </a:rPr>
              <a:t>) </a:t>
            </a:r>
            <a:r>
              <a:rPr lang="en-US" b="1" u="sng" dirty="0" smtClean="0">
                <a:latin typeface="Times New Roman" pitchFamily="18" charset="0"/>
                <a:cs typeface="Times New Roman" pitchFamily="18" charset="0"/>
              </a:rPr>
              <a:t>Statistical Methods:</a:t>
            </a:r>
            <a:endParaRPr lang="en-US" b="1" dirty="0" smtClean="0">
              <a:latin typeface="Times New Roman" pitchFamily="18" charset="0"/>
              <a:cs typeface="Times New Roman" pitchFamily="18" charset="0"/>
            </a:endParaRPr>
          </a:p>
          <a:p>
            <a:pPr fontAlgn="base">
              <a:buNone/>
            </a:pPr>
            <a:r>
              <a:rPr lang="en-US" dirty="0" smtClean="0">
                <a:latin typeface="Times New Roman" pitchFamily="18" charset="0"/>
                <a:cs typeface="Times New Roman" pitchFamily="18" charset="0"/>
              </a:rPr>
              <a:t>   Data are collected with the help of statistical methods, they are made simple and informative, and with the help of proper conclusions are obtained. There are many methods to get help to collect data and make them eligible for use. These methods are called statistical methods.</a:t>
            </a:r>
          </a:p>
          <a:p>
            <a:pPr fontAlgn="base"/>
            <a:endParaRPr lang="en-US" dirty="0" smtClean="0"/>
          </a:p>
          <a:p>
            <a:endParaRPr lang="en-US" dirty="0"/>
          </a:p>
        </p:txBody>
      </p:sp>
    </p:spTree>
  </p:cSld>
  <p:clrMapOvr>
    <a:masterClrMapping/>
  </p:clrMapOvr>
  <p:transition spd="slow" advTm="2000">
    <p:wedg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04800" y="762000"/>
            <a:ext cx="8077200" cy="5867400"/>
          </a:xfrm>
        </p:spPr>
        <p:txBody>
          <a:bodyPr>
            <a:normAutofit fontScale="92500" lnSpcReduction="10000"/>
          </a:bodyPr>
          <a:lstStyle/>
          <a:p>
            <a:pPr fontAlgn="base"/>
            <a:r>
              <a:rPr lang="en-US" dirty="0" smtClean="0"/>
              <a:t>It can be classified into several categories:-</a:t>
            </a:r>
          </a:p>
          <a:p>
            <a:pPr fontAlgn="base"/>
            <a:r>
              <a:rPr lang="en-US" dirty="0" smtClean="0"/>
              <a:t>Collection of Data</a:t>
            </a:r>
          </a:p>
          <a:p>
            <a:pPr fontAlgn="base"/>
            <a:r>
              <a:rPr lang="en-US" dirty="0" smtClean="0"/>
              <a:t>Organization</a:t>
            </a:r>
          </a:p>
          <a:p>
            <a:pPr fontAlgn="base"/>
            <a:r>
              <a:rPr lang="en-US" dirty="0" smtClean="0"/>
              <a:t>Condensation</a:t>
            </a:r>
          </a:p>
          <a:p>
            <a:pPr fontAlgn="base"/>
            <a:r>
              <a:rPr lang="en-US" dirty="0" smtClean="0"/>
              <a:t>Interpretation</a:t>
            </a:r>
          </a:p>
          <a:p>
            <a:pPr fontAlgn="base"/>
            <a:r>
              <a:rPr lang="en-US" dirty="0" smtClean="0"/>
              <a:t>Analysis</a:t>
            </a:r>
          </a:p>
          <a:p>
            <a:pPr fontAlgn="base"/>
            <a:r>
              <a:rPr lang="en-US" dirty="0" smtClean="0"/>
              <a:t>Forecasting.</a:t>
            </a:r>
          </a:p>
          <a:p>
            <a:pPr fontAlgn="base">
              <a:buNone/>
            </a:pPr>
            <a:r>
              <a:rPr lang="en-US" b="1" dirty="0" smtClean="0"/>
              <a:t>(</a:t>
            </a:r>
            <a:r>
              <a:rPr lang="en-US" sz="2400" b="1" dirty="0" smtClean="0"/>
              <a:t>ii) </a:t>
            </a:r>
            <a:r>
              <a:rPr lang="en-US" sz="2400" b="1" u="sng" dirty="0" smtClean="0"/>
              <a:t>Applied Statistics:</a:t>
            </a:r>
            <a:endParaRPr lang="en-US" sz="2400" b="1" dirty="0" smtClean="0"/>
          </a:p>
          <a:p>
            <a:pPr fontAlgn="base"/>
            <a:r>
              <a:rPr lang="en-US" sz="2400" dirty="0" smtClean="0"/>
              <a:t>The statistics described above give us the knowledge of the theory but how to bring those policies into practice is studied under practical or applied statistics. It can be divided into the following three categories:-</a:t>
            </a:r>
          </a:p>
          <a:p>
            <a:pPr fontAlgn="base"/>
            <a:r>
              <a:rPr lang="en-US" sz="2400" u="sng" dirty="0" smtClean="0"/>
              <a:t>Descriptive Applied Statistics</a:t>
            </a:r>
            <a:endParaRPr lang="en-US" sz="2400" dirty="0" smtClean="0"/>
          </a:p>
          <a:p>
            <a:pPr fontAlgn="base"/>
            <a:r>
              <a:rPr lang="en-US" sz="2400" dirty="0" smtClean="0"/>
              <a:t>Scientific Applied Statistics</a:t>
            </a:r>
          </a:p>
          <a:p>
            <a:pPr fontAlgn="base"/>
            <a:r>
              <a:rPr lang="en-US" sz="2400" dirty="0" smtClean="0"/>
              <a:t>Business Statistics.</a:t>
            </a:r>
          </a:p>
          <a:p>
            <a:pPr fontAlgn="base"/>
            <a:endParaRPr lang="en-US" dirty="0" smtClean="0"/>
          </a:p>
          <a:p>
            <a:pPr fontAlgn="base"/>
            <a:endParaRPr lang="en-US" dirty="0" smtClean="0"/>
          </a:p>
          <a:p>
            <a:endParaRPr lang="en-US" dirty="0"/>
          </a:p>
        </p:txBody>
      </p:sp>
    </p:spTree>
  </p:cSld>
  <p:clrMapOvr>
    <a:masterClrMapping/>
  </p:clrMapOvr>
  <p:transition advTm="2000">
    <p:strips dir="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85800" y="1295400"/>
            <a:ext cx="7543800" cy="5029201"/>
          </a:xfrm>
        </p:spPr>
        <p:txBody>
          <a:bodyPr/>
          <a:lstStyle/>
          <a:p>
            <a:pPr fontAlgn="base">
              <a:buNone/>
            </a:pPr>
            <a:r>
              <a:rPr lang="en-US" sz="3200" b="1" dirty="0" smtClean="0">
                <a:solidFill>
                  <a:srgbClr val="00B050"/>
                </a:solidFill>
              </a:rPr>
              <a:t>2. </a:t>
            </a:r>
            <a:r>
              <a:rPr lang="en-US" sz="3200" b="1" u="sng" dirty="0" smtClean="0">
                <a:solidFill>
                  <a:srgbClr val="00B050"/>
                </a:solidFill>
              </a:rPr>
              <a:t>Nature of Statistics:</a:t>
            </a:r>
            <a:endParaRPr lang="en-US" sz="3200" b="1" dirty="0" smtClean="0">
              <a:solidFill>
                <a:srgbClr val="00B050"/>
              </a:solidFill>
            </a:endParaRPr>
          </a:p>
          <a:p>
            <a:pPr fontAlgn="base"/>
            <a:r>
              <a:rPr lang="en-US" dirty="0" smtClean="0"/>
              <a:t>Basically, </a:t>
            </a:r>
            <a:r>
              <a:rPr lang="en-US" b="1" u="sng" dirty="0" smtClean="0"/>
              <a:t>the nature of statistical analysis is classified into two categories</a:t>
            </a:r>
            <a:r>
              <a:rPr lang="en-US" dirty="0" smtClean="0"/>
              <a:t> but at some time it categorized into three forms:-</a:t>
            </a:r>
          </a:p>
          <a:p>
            <a:pPr fontAlgn="base"/>
            <a:r>
              <a:rPr lang="en-US" dirty="0" smtClean="0"/>
              <a:t>(</a:t>
            </a:r>
            <a:r>
              <a:rPr lang="en-US" dirty="0" err="1" smtClean="0"/>
              <a:t>i</a:t>
            </a:r>
            <a:r>
              <a:rPr lang="en-US" dirty="0" smtClean="0"/>
              <a:t>) It is an aspect of science.</a:t>
            </a:r>
          </a:p>
          <a:p>
            <a:pPr fontAlgn="base"/>
            <a:r>
              <a:rPr lang="en-US" dirty="0" smtClean="0"/>
              <a:t>(ii) It is an aspect of art.</a:t>
            </a:r>
          </a:p>
          <a:p>
            <a:pPr fontAlgn="base"/>
            <a:r>
              <a:rPr lang="en-US" dirty="0" smtClean="0"/>
              <a:t>(iii) It is a scientific method.</a:t>
            </a:r>
          </a:p>
          <a:p>
            <a:endParaRPr lang="en-US" dirty="0"/>
          </a:p>
        </p:txBody>
      </p:sp>
    </p:spTree>
  </p:cSld>
  <p:clrMapOvr>
    <a:masterClrMapping/>
  </p:clrMapOvr>
  <p:transition advTm="2000">
    <p:wheel spokes="3"/>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667512"/>
          </a:xfrm>
        </p:spPr>
        <p:txBody>
          <a:bodyPr>
            <a:normAutofit fontScale="90000"/>
          </a:bodyPr>
          <a:lstStyle/>
          <a:p>
            <a:r>
              <a:rPr lang="en-US" u="sng" dirty="0" smtClean="0"/>
              <a:t>Limitations of statistics</a:t>
            </a:r>
            <a:endParaRPr lang="en-US" u="sng" dirty="0"/>
          </a:p>
        </p:txBody>
      </p:sp>
      <p:sp>
        <p:nvSpPr>
          <p:cNvPr id="3" name="Content Placeholder 2"/>
          <p:cNvSpPr>
            <a:spLocks noGrp="1"/>
          </p:cNvSpPr>
          <p:nvPr>
            <p:ph idx="1"/>
          </p:nvPr>
        </p:nvSpPr>
        <p:spPr>
          <a:xfrm>
            <a:off x="609600" y="1600200"/>
            <a:ext cx="8077200" cy="4724400"/>
          </a:xfrm>
        </p:spPr>
        <p:txBody>
          <a:bodyPr>
            <a:normAutofit fontScale="85000" lnSpcReduction="10000"/>
          </a:bodyPr>
          <a:lstStyle/>
          <a:p>
            <a:pPr fontAlgn="base">
              <a:buNone/>
            </a:pPr>
            <a:r>
              <a:rPr lang="en-US" b="1" dirty="0" smtClean="0"/>
              <a:t>1.Study of numerical facts only:</a:t>
            </a:r>
            <a:endParaRPr lang="en-US" dirty="0" smtClean="0"/>
          </a:p>
          <a:p>
            <a:pPr fontAlgn="base"/>
            <a:r>
              <a:rPr lang="en-US" dirty="0" smtClean="0"/>
              <a:t>The statistical methods don’t study the nature of phenomenon which cannot be expressed in quantitative terms.</a:t>
            </a:r>
          </a:p>
          <a:p>
            <a:pPr fontAlgn="base"/>
            <a:r>
              <a:rPr lang="en-US" dirty="0" smtClean="0"/>
              <a:t>Such phenomena cannot be a part of the study of statistics. These include health, riches, intelligence etc. It needs conversion of qualitative data into quantitative data.</a:t>
            </a:r>
          </a:p>
          <a:p>
            <a:pPr fontAlgn="base"/>
            <a:endParaRPr lang="en-US" dirty="0" smtClean="0"/>
          </a:p>
          <a:p>
            <a:pPr fontAlgn="base">
              <a:buNone/>
            </a:pPr>
            <a:r>
              <a:rPr lang="en-US" dirty="0" smtClean="0"/>
              <a:t>2 </a:t>
            </a:r>
            <a:r>
              <a:rPr lang="en-US" b="1" dirty="0" smtClean="0"/>
              <a:t>Study of Aggregates only</a:t>
            </a:r>
          </a:p>
          <a:p>
            <a:pPr fontAlgn="base"/>
            <a:r>
              <a:rPr lang="en-US" dirty="0" smtClean="0"/>
              <a:t>statistics deals with only aggregates of facts or items and it does not recognize any individual item. Thus, individual terms as death of 6 persons in a accident, 85% results of a class of a school in a particular year, will not amount to statistics as they are not placed in a group of similar items. It does not deal with the individual items, however, important they may be.</a:t>
            </a:r>
          </a:p>
          <a:p>
            <a:pPr fontAlgn="base"/>
            <a:endParaRPr lang="en-US" dirty="0" smtClean="0"/>
          </a:p>
          <a:p>
            <a:pPr>
              <a:buNone/>
            </a:pPr>
            <a:endParaRPr lang="en-US" dirty="0"/>
          </a:p>
        </p:txBody>
      </p:sp>
    </p:spTree>
  </p:cSld>
  <p:clrMapOvr>
    <a:masterClrMapping/>
  </p:clrMapOvr>
  <p:transition spd="slow" advTm="2000">
    <p:cover dir="l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609600"/>
            <a:ext cx="8305800" cy="5715000"/>
          </a:xfrm>
        </p:spPr>
        <p:txBody>
          <a:bodyPr>
            <a:normAutofit fontScale="92500" lnSpcReduction="10000"/>
          </a:bodyPr>
          <a:lstStyle/>
          <a:p>
            <a:pPr>
              <a:buNone/>
            </a:pPr>
            <a:r>
              <a:rPr lang="en-US" b="1" dirty="0" smtClean="0">
                <a:latin typeface="Times New Roman" pitchFamily="18" charset="0"/>
                <a:cs typeface="Times New Roman" pitchFamily="18" charset="0"/>
              </a:rPr>
              <a:t>  3.Homogeneous Data</a:t>
            </a:r>
          </a:p>
          <a:p>
            <a:r>
              <a:rPr lang="en-US" dirty="0" smtClean="0">
                <a:latin typeface="Times New Roman" pitchFamily="18" charset="0"/>
                <a:cs typeface="Times New Roman" pitchFamily="18" charset="0"/>
              </a:rPr>
              <a:t>One essential requirement for statistics is that data should be uniform and homogeneous. As statistics involves comparison, heterogeneous data cannot be compared.</a:t>
            </a:r>
          </a:p>
          <a:p>
            <a:endParaRPr lang="en-US" b="1" dirty="0" smtClean="0">
              <a:latin typeface="Times New Roman" pitchFamily="18" charset="0"/>
              <a:cs typeface="Times New Roman" pitchFamily="18" charset="0"/>
            </a:endParaRPr>
          </a:p>
          <a:p>
            <a:r>
              <a:rPr lang="en-US" b="1" dirty="0" smtClean="0">
                <a:latin typeface="Times New Roman" pitchFamily="18" charset="0"/>
                <a:cs typeface="Times New Roman" pitchFamily="18" charset="0"/>
              </a:rPr>
              <a:t>4. Reference is Required for Final Analysis</a:t>
            </a:r>
          </a:p>
          <a:p>
            <a:pPr>
              <a:buNone/>
            </a:pPr>
            <a:r>
              <a:rPr lang="en-US" dirty="0" smtClean="0">
                <a:latin typeface="Times New Roman" pitchFamily="18" charset="0"/>
                <a:cs typeface="Times New Roman" pitchFamily="18" charset="0"/>
              </a:rPr>
              <a:t>   Blindly trusting statistical results does no good. Instead, we need o study about the conditions under which conclusions are drawn. For example, assume that a cloth manufacturer earns a profit of 3000, 2000, and 1000 in a span of three months and a paper manufacturer earns a profit of 1000, 2000, 3000.</a:t>
            </a:r>
          </a:p>
          <a:p>
            <a:pPr>
              <a:buNone/>
            </a:pPr>
            <a:r>
              <a:rPr lang="en-US" dirty="0" smtClean="0">
                <a:latin typeface="Times New Roman" pitchFamily="18" charset="0"/>
                <a:cs typeface="Times New Roman" pitchFamily="18" charset="0"/>
              </a:rPr>
              <a:t>   Both would have averages of 2000, which can lead to a conclusion that both businesses are equally rewarding. However, it can be clearly seen that this is not the case because profits from the cloth manufacturing business are on a drop.</a:t>
            </a:r>
          </a:p>
          <a:p>
            <a:endParaRPr lang="en-US" dirty="0">
              <a:latin typeface="Times New Roman" pitchFamily="18" charset="0"/>
              <a:cs typeface="Times New Roman" pitchFamily="18" charset="0"/>
            </a:endParaRPr>
          </a:p>
        </p:txBody>
      </p:sp>
    </p:spTree>
  </p:cSld>
  <p:clrMapOvr>
    <a:masterClrMapping/>
  </p:clrMapOvr>
  <p:transition advTm="2000">
    <p:wheel spokes="8"/>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33400" y="990601"/>
            <a:ext cx="7696200" cy="5334000"/>
          </a:xfrm>
        </p:spPr>
        <p:txBody>
          <a:bodyPr>
            <a:normAutofit lnSpcReduction="10000"/>
          </a:bodyPr>
          <a:lstStyle/>
          <a:p>
            <a:pPr>
              <a:buNone/>
            </a:pPr>
            <a:r>
              <a:rPr lang="en-US" b="1" dirty="0" smtClean="0">
                <a:latin typeface="Times New Roman" pitchFamily="18" charset="0"/>
                <a:cs typeface="Times New Roman" pitchFamily="18" charset="0"/>
              </a:rPr>
              <a:t>5.Can be used only by experts:</a:t>
            </a:r>
          </a:p>
          <a:p>
            <a:pPr>
              <a:buNone/>
            </a:pPr>
            <a:r>
              <a:rPr lang="en-US" dirty="0" smtClean="0">
                <a:latin typeface="Times New Roman" pitchFamily="18" charset="0"/>
                <a:cs typeface="Times New Roman" pitchFamily="18" charset="0"/>
              </a:rPr>
              <a:t>    Only a person who has an expert knowledge of statistics can handle statistical data efficiently.</a:t>
            </a:r>
          </a:p>
          <a:p>
            <a:pPr fontAlgn="base">
              <a:buNone/>
            </a:pPr>
            <a:r>
              <a:rPr lang="en-US" b="1" dirty="0" smtClean="0">
                <a:latin typeface="Times New Roman" pitchFamily="18" charset="0"/>
                <a:cs typeface="Times New Roman" pitchFamily="18" charset="0"/>
              </a:rPr>
              <a:t>6.Results are true only on average:</a:t>
            </a:r>
            <a:endParaRPr lang="en-US" dirty="0" smtClean="0">
              <a:latin typeface="Times New Roman" pitchFamily="18" charset="0"/>
              <a:cs typeface="Times New Roman" pitchFamily="18" charset="0"/>
            </a:endParaRPr>
          </a:p>
          <a:p>
            <a:pPr fontAlgn="base"/>
            <a:r>
              <a:rPr lang="en-US" dirty="0" smtClean="0">
                <a:latin typeface="Times New Roman" pitchFamily="18" charset="0"/>
                <a:cs typeface="Times New Roman" pitchFamily="18" charset="0"/>
              </a:rPr>
              <a:t>As discussed above, here the results are interpolated for which time series or regression or probability can be used. These are not absolutely true. If average of two sections of students in statistics is same, it does not mean that all the 50 students is section A has got same marks as in B. There may be much variation between the two. So we get average results.</a:t>
            </a:r>
          </a:p>
          <a:p>
            <a:pPr>
              <a:buNone/>
            </a:pP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Tree>
  </p:cSld>
  <p:clrMapOvr>
    <a:masterClrMapping/>
  </p:clrMapOvr>
  <p:transition spd="slow" advTm="2000">
    <p:newsflash/>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304800"/>
            <a:ext cx="7772400" cy="914400"/>
          </a:xfrm>
        </p:spPr>
        <p:txBody>
          <a:bodyPr>
            <a:normAutofit/>
          </a:bodyPr>
          <a:lstStyle/>
          <a:p>
            <a:r>
              <a:rPr lang="en-US" sz="4000" u="sng" dirty="0" smtClean="0">
                <a:latin typeface="Times New Roman" pitchFamily="18" charset="0"/>
                <a:cs typeface="Times New Roman" pitchFamily="18" charset="0"/>
              </a:rPr>
              <a:t>Importance and functions of statistics</a:t>
            </a:r>
            <a:endParaRPr lang="en-US" sz="4000" u="sng" dirty="0">
              <a:latin typeface="Times New Roman" pitchFamily="18" charset="0"/>
              <a:cs typeface="Times New Roman" pitchFamily="18" charset="0"/>
            </a:endParaRPr>
          </a:p>
        </p:txBody>
      </p:sp>
      <p:sp>
        <p:nvSpPr>
          <p:cNvPr id="4" name="Rectangle 3"/>
          <p:cNvSpPr/>
          <p:nvPr/>
        </p:nvSpPr>
        <p:spPr>
          <a:xfrm>
            <a:off x="533400" y="1676400"/>
            <a:ext cx="8001000" cy="4893647"/>
          </a:xfrm>
          <a:prstGeom prst="rect">
            <a:avLst/>
          </a:prstGeom>
        </p:spPr>
        <p:txBody>
          <a:bodyPr wrap="square">
            <a:spAutoFit/>
          </a:bodyPr>
          <a:lstStyle/>
          <a:p>
            <a:r>
              <a:rPr lang="en-US" sz="2800" b="1" dirty="0" smtClean="0">
                <a:solidFill>
                  <a:srgbClr val="FF0000"/>
                </a:solidFill>
                <a:latin typeface="Times New Roman" pitchFamily="18" charset="0"/>
                <a:cs typeface="Times New Roman" pitchFamily="18" charset="0"/>
              </a:rPr>
              <a:t>Statistics for Economics</a:t>
            </a:r>
          </a:p>
          <a:p>
            <a:r>
              <a:rPr lang="en-US" sz="2400" dirty="0" smtClean="0">
                <a:latin typeface="Times New Roman" pitchFamily="18" charset="0"/>
                <a:cs typeface="Times New Roman" pitchFamily="18" charset="0"/>
              </a:rPr>
              <a:t>Statistics for economics concerns itself with the collection, processing, and analysis of specific economic data. It helps us understand and analyze economic theories and denote correlations between variables such as demand, supply, price, output etc. Let us understand this in some detail.</a:t>
            </a:r>
          </a:p>
          <a:p>
            <a:r>
              <a:rPr lang="en-US" sz="2400" b="1" dirty="0" smtClean="0">
                <a:latin typeface="Times New Roman" pitchFamily="18" charset="0"/>
                <a:cs typeface="Times New Roman" pitchFamily="18" charset="0"/>
              </a:rPr>
              <a:t>1.Quantitative Expression</a:t>
            </a:r>
          </a:p>
          <a:p>
            <a:r>
              <a:rPr lang="en-US" sz="2400" dirty="0" smtClean="0">
                <a:latin typeface="Times New Roman" pitchFamily="18" charset="0"/>
                <a:cs typeface="Times New Roman" pitchFamily="18" charset="0"/>
              </a:rPr>
              <a:t>As has been mentioned time and again, statistics adds a touch of reliability and concreteness to economics by quantitatively expressing data. Evidently, our first step towards solving an economic problem is to gain an idea about its magnitude using statistical data.</a:t>
            </a:r>
          </a:p>
          <a:p>
            <a:endParaRPr lang="en-US" sz="2000" dirty="0">
              <a:latin typeface="Times New Roman" pitchFamily="18" charset="0"/>
              <a:cs typeface="Times New Roman" pitchFamily="18" charset="0"/>
            </a:endParaRPr>
          </a:p>
        </p:txBody>
      </p:sp>
    </p:spTree>
  </p:cSld>
  <p:clrMapOvr>
    <a:masterClrMapping/>
  </p:clrMapOvr>
  <p:transition spd="med" advTm="2000">
    <p:diamon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62000" y="762000"/>
            <a:ext cx="8382000" cy="5562600"/>
          </a:xfrm>
        </p:spPr>
        <p:txBody>
          <a:bodyPr/>
          <a:lstStyle/>
          <a:p>
            <a:pPr>
              <a:buNone/>
            </a:pPr>
            <a:r>
              <a:rPr lang="en-US" sz="2400" b="1" dirty="0" smtClean="0">
                <a:latin typeface="Times New Roman" pitchFamily="18" charset="0"/>
                <a:cs typeface="Times New Roman" pitchFamily="18" charset="0"/>
              </a:rPr>
              <a:t>2.Inter-sectoral and Inter-temporal Comparisons</a:t>
            </a:r>
          </a:p>
          <a:p>
            <a:r>
              <a:rPr lang="en-US" sz="2400" dirty="0" smtClean="0">
                <a:latin typeface="Times New Roman" pitchFamily="18" charset="0"/>
                <a:cs typeface="Times New Roman" pitchFamily="18" charset="0"/>
              </a:rPr>
              <a:t>Comparisons for a department of inquiry in terms of time or sectors facilitates the purpose of comparison. This means it allows for a wider sense of comparison and also helps in checking progress. Further </a:t>
            </a:r>
            <a:r>
              <a:rPr lang="en-US" sz="2400" dirty="0" err="1" smtClean="0">
                <a:latin typeface="Times New Roman" pitchFamily="18" charset="0"/>
                <a:cs typeface="Times New Roman" pitchFamily="18" charset="0"/>
              </a:rPr>
              <a:t>intersectoral</a:t>
            </a:r>
            <a:r>
              <a:rPr lang="en-US" sz="2400" dirty="0" smtClean="0">
                <a:latin typeface="Times New Roman" pitchFamily="18" charset="0"/>
                <a:cs typeface="Times New Roman" pitchFamily="18" charset="0"/>
              </a:rPr>
              <a:t> comparisons mean comparison across different sectors. Whereas, inter-temporal comparisons means comparison across different time periods.</a:t>
            </a:r>
          </a:p>
          <a:p>
            <a:pPr>
              <a:buNone/>
            </a:pPr>
            <a:r>
              <a:rPr lang="en-US" sz="2400" b="1" dirty="0" smtClean="0">
                <a:latin typeface="Times New Roman" pitchFamily="18" charset="0"/>
                <a:cs typeface="Times New Roman" pitchFamily="18" charset="0"/>
              </a:rPr>
              <a:t>3. construction of Economic Theories</a:t>
            </a:r>
          </a:p>
          <a:p>
            <a:r>
              <a:rPr lang="en-US" sz="2400" dirty="0" smtClean="0">
                <a:latin typeface="Times New Roman" pitchFamily="18" charset="0"/>
                <a:cs typeface="Times New Roman" pitchFamily="18" charset="0"/>
              </a:rPr>
              <a:t>A statistical agreement is a very significant step towards establishing a general statement about economic entities. Therefore, statistics in economics helps in establishing theoretical concepts and models by providing evidence.</a:t>
            </a:r>
          </a:p>
          <a:p>
            <a:endParaRPr lang="en-US" sz="2400" dirty="0" smtClean="0">
              <a:latin typeface="Times New Roman" pitchFamily="18" charset="0"/>
              <a:cs typeface="Times New Roman" pitchFamily="18" charset="0"/>
            </a:endParaRPr>
          </a:p>
          <a:p>
            <a:endParaRPr lang="en-US" dirty="0"/>
          </a:p>
        </p:txBody>
      </p:sp>
    </p:spTree>
  </p:cSld>
  <p:clrMapOvr>
    <a:masterClrMapping/>
  </p:clrMapOvr>
  <p:transition advTm="2000">
    <p:strips/>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0"/>
            <a:ext cx="8610600" cy="7325082"/>
          </a:xfrm>
          <a:prstGeom prst="rect">
            <a:avLst/>
          </a:prstGeom>
        </p:spPr>
        <p:txBody>
          <a:bodyPr wrap="square">
            <a:spAutoFit/>
          </a:bodyPr>
          <a:lstStyle/>
          <a:p>
            <a:endParaRPr lang="en-US" sz="2400" b="1" dirty="0" smtClean="0">
              <a:latin typeface="Times New Roman" pitchFamily="18" charset="0"/>
              <a:cs typeface="Times New Roman" pitchFamily="18" charset="0"/>
            </a:endParaRPr>
          </a:p>
          <a:p>
            <a:endParaRPr lang="en-US" sz="2400" b="1" dirty="0" smtClean="0">
              <a:latin typeface="Times New Roman" pitchFamily="18" charset="0"/>
              <a:cs typeface="Times New Roman" pitchFamily="18" charset="0"/>
            </a:endParaRPr>
          </a:p>
          <a:p>
            <a:r>
              <a:rPr lang="en-US" sz="2400" b="1" dirty="0" smtClean="0">
                <a:latin typeface="Times New Roman" pitchFamily="18" charset="0"/>
                <a:cs typeface="Times New Roman" pitchFamily="18" charset="0"/>
              </a:rPr>
              <a:t>4.Identification of Patterns and forecasting Economic Events</a:t>
            </a:r>
          </a:p>
          <a:p>
            <a:r>
              <a:rPr lang="en-US" sz="2400" dirty="0" smtClean="0">
                <a:latin typeface="Times New Roman" pitchFamily="18" charset="0"/>
                <a:cs typeface="Times New Roman" pitchFamily="18" charset="0"/>
              </a:rPr>
              <a:t>Armed with statistical tools, economists can easily study data for a particular purpose and identify patterns in the data. What it does is puts them in a great position to predict future trends. Moreover, such knowledge can be used for future planning.</a:t>
            </a:r>
          </a:p>
          <a:p>
            <a:r>
              <a:rPr lang="en-US" sz="2400" dirty="0" smtClean="0">
                <a:latin typeface="Times New Roman" pitchFamily="18" charset="0"/>
                <a:cs typeface="Times New Roman" pitchFamily="18" charset="0"/>
              </a:rPr>
              <a:t>5. </a:t>
            </a:r>
            <a:r>
              <a:rPr lang="en-US" sz="2400" b="1" dirty="0" smtClean="0">
                <a:latin typeface="Times New Roman" pitchFamily="18" charset="0"/>
                <a:cs typeface="Times New Roman" pitchFamily="18" charset="0"/>
              </a:rPr>
              <a:t>Formulation of Policies</a:t>
            </a:r>
          </a:p>
          <a:p>
            <a:r>
              <a:rPr lang="en-US" sz="2400" dirty="0" smtClean="0">
                <a:latin typeface="Times New Roman" pitchFamily="18" charset="0"/>
                <a:cs typeface="Times New Roman" pitchFamily="18" charset="0"/>
              </a:rPr>
              <a:t>The policies introduced can make or break the progress of a nation. Such important decisions are made after a rigorous study of the nation’s statistical data. In fact, this is done with the help of statistical tools.</a:t>
            </a:r>
          </a:p>
          <a:p>
            <a:r>
              <a:rPr lang="en-US" sz="2000" b="1" dirty="0" smtClean="0">
                <a:latin typeface="Times New Roman" pitchFamily="18" charset="0"/>
                <a:cs typeface="Times New Roman" pitchFamily="18" charset="0"/>
              </a:rPr>
              <a:t>6. Economic Equilibrium</a:t>
            </a:r>
          </a:p>
          <a:p>
            <a:pPr>
              <a:buNone/>
            </a:pPr>
            <a:r>
              <a:rPr lang="en-US" sz="2400" dirty="0" smtClean="0">
                <a:latin typeface="Times New Roman" pitchFamily="18" charset="0"/>
                <a:cs typeface="Times New Roman" pitchFamily="18" charset="0"/>
              </a:rPr>
              <a:t>   Economic equilibrium is the point of operation of both producers and consumers. This is because, at this point, both of them are satisfied with the events in the market. Remember that market equilibrium id deduced with the help of statistics in economics.</a:t>
            </a:r>
          </a:p>
          <a:p>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cSld>
  <p:clrMapOvr>
    <a:masterClrMapping/>
  </p:clrMapOvr>
  <p:transition advTm="2000">
    <p:dissolv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ER\Desktop\6.jpg"/>
          <p:cNvPicPr>
            <a:picLocks noGrp="1" noChangeAspect="1" noChangeArrowheads="1"/>
          </p:cNvPicPr>
          <p:nvPr>
            <p:ph idx="4294967295"/>
          </p:nvPr>
        </p:nvPicPr>
        <p:blipFill>
          <a:blip r:embed="rId2"/>
          <a:srcRect/>
          <a:stretch>
            <a:fillRect/>
          </a:stretch>
        </p:blipFill>
        <p:spPr bwMode="auto">
          <a:xfrm>
            <a:off x="1143000" y="1752600"/>
            <a:ext cx="6096000" cy="3797300"/>
          </a:xfrm>
          <a:prstGeom prst="rect">
            <a:avLst/>
          </a:prstGeom>
          <a:noFill/>
        </p:spPr>
      </p:pic>
      <p:sp>
        <p:nvSpPr>
          <p:cNvPr id="7" name="Rectangle 6"/>
          <p:cNvSpPr/>
          <p:nvPr/>
        </p:nvSpPr>
        <p:spPr>
          <a:xfrm>
            <a:off x="4114800" y="5715000"/>
            <a:ext cx="3667030" cy="646331"/>
          </a:xfrm>
          <a:prstGeom prst="rect">
            <a:avLst/>
          </a:prstGeom>
        </p:spPr>
        <p:txBody>
          <a:bodyPr wrap="none">
            <a:spAutoFit/>
          </a:bodyPr>
          <a:lstStyle/>
          <a:p>
            <a:r>
              <a:rPr lang="en-US" dirty="0" smtClean="0">
                <a:solidFill>
                  <a:srgbClr val="FF33CC"/>
                </a:solidFill>
                <a:hlinkClick r:id="rId3"/>
              </a:rPr>
              <a:t>https://www.learncbse.in/statistics</a:t>
            </a:r>
            <a:endParaRPr lang="en-US" dirty="0" smtClean="0">
              <a:solidFill>
                <a:srgbClr val="FF33CC"/>
              </a:solidFill>
            </a:endParaRPr>
          </a:p>
          <a:p>
            <a:r>
              <a:rPr lang="en-US" dirty="0" smtClean="0">
                <a:solidFill>
                  <a:srgbClr val="FF33CC"/>
                </a:solidFill>
                <a:hlinkClick r:id="rId4"/>
              </a:rPr>
              <a:t>https://mycbseguide.com/</a:t>
            </a:r>
            <a:endParaRPr lang="en-US" dirty="0">
              <a:solidFill>
                <a:srgbClr val="FF33CC"/>
              </a:solidFill>
            </a:endParaRPr>
          </a:p>
        </p:txBody>
      </p:sp>
    </p:spTree>
  </p:cSld>
  <p:clrMapOvr>
    <a:masterClrMapping/>
  </p:clrMapOvr>
  <p:transition advTm="2000">
    <p:cover dir="ld"/>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212</TotalTime>
  <Words>1545</Words>
  <Application>Microsoft Office PowerPoint</Application>
  <PresentationFormat>On-screen Show (4:3)</PresentationFormat>
  <Paragraphs>144</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Flow</vt:lpstr>
      <vt:lpstr>                   CLASS :XI    SUBJECT :ECONOMICS </vt:lpstr>
      <vt:lpstr>Slide 2</vt:lpstr>
      <vt:lpstr>BASIC  TERMS :</vt:lpstr>
      <vt:lpstr>Slide 4</vt:lpstr>
      <vt:lpstr>Slide 5</vt:lpstr>
      <vt:lpstr>Slide 6</vt:lpstr>
      <vt:lpstr>Slide 7</vt:lpstr>
      <vt:lpstr>Slide 8</vt:lpstr>
      <vt:lpstr>Features of statistics in plural sense:</vt:lpstr>
      <vt:lpstr>Slide 10</vt:lpstr>
      <vt:lpstr>Slide 11</vt:lpstr>
      <vt:lpstr>Statistics-A Singular Noun</vt:lpstr>
      <vt:lpstr>Slide 13</vt:lpstr>
      <vt:lpstr>Stages of Statistical study</vt:lpstr>
      <vt:lpstr>Scope of Statistics</vt:lpstr>
      <vt:lpstr>Slide 16</vt:lpstr>
      <vt:lpstr>Slide 17</vt:lpstr>
      <vt:lpstr>Limitations of statistics</vt:lpstr>
      <vt:lpstr>Slide 19</vt:lpstr>
      <vt:lpstr>Slide 20</vt:lpstr>
      <vt:lpstr>Importance and functions of statistics</vt:lpstr>
      <vt:lpstr>Slide 22</vt:lpstr>
      <vt:lpstr>Slide 23</vt:lpstr>
      <vt:lpstr>Slide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dc:title>
  <dc:creator>USER</dc:creator>
  <cp:lastModifiedBy>USER</cp:lastModifiedBy>
  <cp:revision>26</cp:revision>
  <dcterms:created xsi:type="dcterms:W3CDTF">2020-07-11T07:31:10Z</dcterms:created>
  <dcterms:modified xsi:type="dcterms:W3CDTF">2020-07-15T05:57:36Z</dcterms:modified>
</cp:coreProperties>
</file>