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02" r:id="rId2"/>
    <p:sldId id="257" r:id="rId3"/>
    <p:sldId id="258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7" r:id="rId17"/>
    <p:sldId id="279" r:id="rId18"/>
    <p:sldId id="276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5" r:id="rId31"/>
    <p:sldId id="296" r:id="rId32"/>
    <p:sldId id="297" r:id="rId33"/>
    <p:sldId id="298" r:id="rId34"/>
    <p:sldId id="299" r:id="rId35"/>
    <p:sldId id="300" r:id="rId36"/>
    <p:sldId id="292" r:id="rId37"/>
    <p:sldId id="293" r:id="rId38"/>
    <p:sldId id="294" r:id="rId39"/>
    <p:sldId id="30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1" autoAdjust="0"/>
    <p:restoredTop sz="94660"/>
  </p:normalViewPr>
  <p:slideViewPr>
    <p:cSldViewPr>
      <p:cViewPr varScale="1">
        <p:scale>
          <a:sx n="86" d="100"/>
          <a:sy n="86" d="100"/>
        </p:scale>
        <p:origin x="547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24AAC7-6634-4E46-9863-BF34B2D93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latin typeface="Bahnschrift Light" panose="020B0502040204020203" pitchFamily="34" charset="0"/>
              </a:rPr>
              <a:t>CLASS</a:t>
            </a:r>
            <a:r>
              <a:rPr lang="en-US" dirty="0"/>
              <a:t>    : XI</a:t>
            </a:r>
          </a:p>
          <a:p>
            <a:r>
              <a:rPr lang="en-US" u="sng" dirty="0">
                <a:latin typeface="Bahnschrift SemiBold SemiConden" panose="020B0502040204020203" pitchFamily="34" charset="0"/>
              </a:rPr>
              <a:t>SUBJECT</a:t>
            </a:r>
            <a:r>
              <a:rPr lang="en-US" dirty="0"/>
              <a:t> :BUSINESS STUDIES</a:t>
            </a:r>
          </a:p>
          <a:p>
            <a:r>
              <a:rPr lang="en-US" u="sng" dirty="0"/>
              <a:t>CHAPTER</a:t>
            </a:r>
            <a:r>
              <a:rPr lang="en-US" dirty="0"/>
              <a:t> : BUSINESS,TRADE AND COMMERCE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B050"/>
                </a:solidFill>
                <a:latin typeface="Arial Black" panose="020B0A04020102020204" pitchFamily="34" charset="0"/>
              </a:rPr>
              <a:t>PREPARED BY  : MONIKA GOEL</a:t>
            </a:r>
            <a:endParaRPr lang="en-IN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77E6FD-5CF3-4103-B4AA-DA658DC51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AIR FORCE SCHOOL ,AMBALA</a:t>
            </a:r>
            <a:endParaRPr lang="en-IN" dirty="0">
              <a:solidFill>
                <a:schemeClr val="accent4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31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4400" dirty="0">
                <a:latin typeface="Arial Narrow" pitchFamily="34" charset="0"/>
                <a:cs typeface="Arial" pitchFamily="34" charset="0"/>
              </a:rPr>
              <a:t>INTRODUCTION TO BUSINESS:</a:t>
            </a:r>
          </a:p>
          <a:p>
            <a:r>
              <a:rPr lang="en-US" sz="4400" dirty="0">
                <a:latin typeface="Arial Narrow" pitchFamily="34" charset="0"/>
                <a:cs typeface="Arial" pitchFamily="34" charset="0"/>
              </a:rPr>
              <a:t>Business is not merely an activity to earn income or profit. Value of business is more than just a profit making activity. Business activities led to growth and development of any country.</a:t>
            </a:r>
          </a:p>
          <a:p>
            <a:r>
              <a:rPr lang="en-US" sz="4400" dirty="0">
                <a:latin typeface="Arial Narrow" pitchFamily="34" charset="0"/>
                <a:cs typeface="Arial" pitchFamily="34" charset="0"/>
              </a:rPr>
              <a:t> Is it possible to think a week without business firms?</a:t>
            </a:r>
          </a:p>
          <a:p>
            <a:r>
              <a:rPr lang="en-US" sz="4400" dirty="0">
                <a:latin typeface="Arial Narrow" pitchFamily="34" charset="0"/>
                <a:cs typeface="Arial" pitchFamily="34" charset="0"/>
              </a:rPr>
              <a:t> It is closely connected with our life. They satisfy our needs and wants by providing various types of goods and services. The purpose of business is to earn profit through customer satisfaction. 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CLASS :XI           SUB:BUSINESS STUDIES</a:t>
            </a:r>
            <a:br>
              <a:rPr lang="en-US" sz="2000" dirty="0"/>
            </a:br>
            <a:r>
              <a:rPr lang="en-US" sz="2000" dirty="0"/>
              <a:t>CHAPTER  1: BUSINESS ,TRADE AND COMMERCE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HISTORY OF TRADE AND COMMERCE :</a:t>
            </a:r>
          </a:p>
          <a:p>
            <a:endParaRPr lang="en-US" dirty="0"/>
          </a:p>
          <a:p>
            <a:r>
              <a:rPr lang="en-US" dirty="0"/>
              <a:t>Trade and commerce have played a vital role in making India to evolve as a major player in the economic world in ancient times as well as in times today.</a:t>
            </a:r>
          </a:p>
          <a:p>
            <a:endParaRPr lang="en-US" dirty="0"/>
          </a:p>
          <a:p>
            <a:r>
              <a:rPr lang="en-US" dirty="0"/>
              <a:t> Archaeological evidences have shown that trade and commerce was the basis of the economy of ancient India.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As economic life progressed, money served as a medium of exchange, the introduction of metallic money and its use accelerated economic activities.</a:t>
            </a:r>
          </a:p>
          <a:p>
            <a:r>
              <a:rPr lang="en-US" dirty="0"/>
              <a:t> Documents such as </a:t>
            </a:r>
            <a:r>
              <a:rPr lang="en-US" i="1" dirty="0" err="1"/>
              <a:t>Hundi</a:t>
            </a:r>
            <a:r>
              <a:rPr lang="en-US" i="1" dirty="0"/>
              <a:t> </a:t>
            </a:r>
            <a:r>
              <a:rPr lang="en-US" dirty="0"/>
              <a:t>and </a:t>
            </a:r>
            <a:r>
              <a:rPr lang="en-US" i="1" dirty="0" err="1"/>
              <a:t>Chitti</a:t>
            </a:r>
            <a:r>
              <a:rPr lang="en-US" i="1" dirty="0"/>
              <a:t> </a:t>
            </a:r>
            <a:r>
              <a:rPr lang="en-US" dirty="0"/>
              <a:t>were in use for carrying out transactions in which money passed from hand to hand.</a:t>
            </a:r>
          </a:p>
          <a:p>
            <a:r>
              <a:rPr lang="en-US" dirty="0"/>
              <a:t> </a:t>
            </a:r>
            <a:r>
              <a:rPr lang="en-US" i="1" dirty="0" err="1"/>
              <a:t>Hundi</a:t>
            </a:r>
            <a:r>
              <a:rPr lang="en-US" i="1" dirty="0"/>
              <a:t> </a:t>
            </a:r>
            <a:r>
              <a:rPr lang="en-US" dirty="0"/>
              <a:t>as an instrument of exchange, which was famous in the subcontinent. It involved a contract which —</a:t>
            </a:r>
          </a:p>
          <a:p>
            <a:r>
              <a:rPr lang="en-US" dirty="0"/>
              <a:t> (</a:t>
            </a:r>
            <a:r>
              <a:rPr lang="en-US" dirty="0" err="1"/>
              <a:t>i</a:t>
            </a:r>
            <a:r>
              <a:rPr lang="en-US" dirty="0"/>
              <a:t>) warrant the payment of money, the promise or order which is unconditional</a:t>
            </a:r>
          </a:p>
          <a:p>
            <a:r>
              <a:rPr lang="en-US" dirty="0"/>
              <a:t> (ii) capable of change through transfer by valid negotiation.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1.Indigenous Banking System</a:t>
            </a:r>
            <a:br>
              <a:rPr lang="en-US" b="1" dirty="0"/>
            </a:br>
            <a:endParaRPr lang="en-US" dirty="0"/>
          </a:p>
        </p:txBody>
      </p:sp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Human wants are unlimited. In every society people undertake various activities to satisfy their needs.  Human activities can be classified into two:- (1) Economic Activities (2) Non Economic Activities   </a:t>
            </a:r>
          </a:p>
          <a:p>
            <a:pPr lvl="0" fontAlgn="base"/>
            <a:r>
              <a:rPr lang="en-US" b="1" dirty="0"/>
              <a:t>Economic Activities-</a:t>
            </a:r>
            <a:r>
              <a:rPr lang="en-US" dirty="0"/>
              <a:t>Economic activities are those activities which are undertaken by people to earn money. </a:t>
            </a:r>
            <a:r>
              <a:rPr lang="en-US" dirty="0" err="1"/>
              <a:t>Eg</a:t>
            </a:r>
            <a:r>
              <a:rPr lang="en-US" dirty="0"/>
              <a:t> : A manager works in an office </a:t>
            </a:r>
          </a:p>
          <a:p>
            <a:pPr lvl="0" fontAlgn="base"/>
            <a:r>
              <a:rPr lang="en-US" b="1" dirty="0"/>
              <a:t>Non Economic Activities-</a:t>
            </a:r>
            <a:r>
              <a:rPr lang="en-US" dirty="0"/>
              <a:t> Non economic activities are those activities which are undertaken by people to get psychological satisfaction or as a hobby. </a:t>
            </a:r>
            <a:r>
              <a:rPr lang="en-US" dirty="0" err="1"/>
              <a:t>Eg</a:t>
            </a:r>
            <a:r>
              <a:rPr lang="en-US" dirty="0"/>
              <a:t> :  House wife cooks food for her </a:t>
            </a:r>
            <a:r>
              <a:rPr lang="en-US" dirty="0" err="1"/>
              <a:t>family,Gardening</a:t>
            </a:r>
            <a:r>
              <a:rPr lang="en-US" dirty="0"/>
              <a:t> as a hobby, Playing football etc.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NATURE AND CONCEPT OF </a:t>
            </a:r>
            <a:r>
              <a:rPr lang="en-GB" sz="3100" b="1" dirty="0"/>
              <a:t>BUSINESS</a:t>
            </a:r>
            <a:r>
              <a:rPr lang="en-GB" b="1" dirty="0"/>
              <a:t> </a:t>
            </a:r>
            <a:br>
              <a:rPr lang="en-US" b="1" dirty="0"/>
            </a:b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ECONOMIC Activities and Non-economic Activities </a:t>
            </a:r>
            <a:endParaRPr lang="en-US" dirty="0"/>
          </a:p>
          <a:p>
            <a:r>
              <a:rPr lang="en-US" b="1" dirty="0"/>
              <a:t>Economic Activities </a:t>
            </a:r>
            <a:endParaRPr lang="en-US" dirty="0"/>
          </a:p>
          <a:p>
            <a:r>
              <a:rPr lang="en-US" dirty="0"/>
              <a:t>Undertaken by people to earn money</a:t>
            </a:r>
          </a:p>
          <a:p>
            <a:r>
              <a:rPr lang="en-US" dirty="0"/>
              <a:t>Its benefit can be measured in terms of money </a:t>
            </a:r>
          </a:p>
          <a:p>
            <a:r>
              <a:rPr lang="en-US" dirty="0"/>
              <a:t> Money is the reward </a:t>
            </a:r>
          </a:p>
          <a:p>
            <a:r>
              <a:rPr lang="en-US" b="1" dirty="0"/>
              <a:t>Non-economic Activities </a:t>
            </a:r>
            <a:endParaRPr lang="en-US" dirty="0"/>
          </a:p>
          <a:p>
            <a:r>
              <a:rPr lang="en-US" dirty="0"/>
              <a:t>Undertaken 	by 	people 	to 	get 	mental satisfaction </a:t>
            </a:r>
          </a:p>
          <a:p>
            <a:r>
              <a:rPr lang="en-US" dirty="0"/>
              <a:t>Its benefit can’t be measured in terms of money </a:t>
            </a:r>
          </a:p>
          <a:p>
            <a:r>
              <a:rPr lang="en-US" dirty="0"/>
              <a:t>Mental satisfaction is the reward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600" b="1" dirty="0"/>
              <a:t>Differences Between Economic Activities and Non-economic Activities 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09728" indent="0">
              <a:buNone/>
            </a:pPr>
            <a:r>
              <a:rPr lang="en-US" b="1" dirty="0"/>
              <a:t> 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b="1" dirty="0"/>
              <a:t>Economic activities </a:t>
            </a:r>
            <a:endParaRPr lang="en-US" dirty="0"/>
          </a:p>
          <a:p>
            <a:r>
              <a:rPr lang="en-US" dirty="0"/>
              <a:t>A worker works in a factory </a:t>
            </a:r>
          </a:p>
          <a:p>
            <a:r>
              <a:rPr lang="en-US" dirty="0"/>
              <a:t>A doctor runs his clinic </a:t>
            </a:r>
          </a:p>
          <a:p>
            <a:r>
              <a:rPr lang="en-US" dirty="0"/>
              <a:t>A teacher works in a School </a:t>
            </a:r>
          </a:p>
          <a:p>
            <a:r>
              <a:rPr lang="en-US" dirty="0"/>
              <a:t>A manager works in an office </a:t>
            </a:r>
          </a:p>
          <a:p>
            <a:r>
              <a:rPr lang="en-US" dirty="0"/>
              <a:t>A business man runs a shop </a:t>
            </a:r>
          </a:p>
          <a:p>
            <a:r>
              <a:rPr lang="en-US" b="1" dirty="0"/>
              <a:t>Non Economic Activities </a:t>
            </a:r>
            <a:endParaRPr lang="en-US" dirty="0"/>
          </a:p>
          <a:p>
            <a:r>
              <a:rPr lang="en-US" dirty="0"/>
              <a:t>House wife cooks food for her family. </a:t>
            </a:r>
          </a:p>
          <a:p>
            <a:r>
              <a:rPr lang="en-US" dirty="0"/>
              <a:t>Boy helps an old man to cross the road.  </a:t>
            </a:r>
          </a:p>
          <a:p>
            <a:r>
              <a:rPr lang="en-US" dirty="0"/>
              <a:t>Gardening as a hobby. </a:t>
            </a:r>
          </a:p>
          <a:p>
            <a:r>
              <a:rPr lang="en-US" dirty="0"/>
              <a:t>A mother looks after her children Playing football. </a:t>
            </a:r>
          </a:p>
          <a:p>
            <a:r>
              <a:rPr lang="en-US" dirty="0"/>
              <a:t>A patriot sacrifices his life for his motherland.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Examples: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D9C87D-6F80-4D22-B2A6-6275B86889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2" b="5091"/>
          <a:stretch/>
        </p:blipFill>
        <p:spPr>
          <a:xfrm>
            <a:off x="457200" y="152400"/>
            <a:ext cx="8371196" cy="609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50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C2A5AF-3A9B-4C4F-84C3-A4A2CB9F89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1" b="15672"/>
          <a:stretch/>
        </p:blipFill>
        <p:spPr>
          <a:xfrm>
            <a:off x="-304799" y="-78300"/>
            <a:ext cx="9600340" cy="640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514485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D06396-D227-4FC1-99AF-C6E0372CA5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907" r="8622" b="19936"/>
          <a:stretch/>
        </p:blipFill>
        <p:spPr>
          <a:xfrm>
            <a:off x="-152400" y="304800"/>
            <a:ext cx="8514713" cy="5257799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79071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0C04D8-5A67-47DB-8810-BFB8542B13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6" r="9875" b="24948"/>
          <a:stretch/>
        </p:blipFill>
        <p:spPr>
          <a:xfrm>
            <a:off x="76200" y="304800"/>
            <a:ext cx="8753906" cy="563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26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798E7D-6A29-43F9-A863-3D08DFE446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6" t="3236" r="9876" b="19937"/>
          <a:stretch/>
        </p:blipFill>
        <p:spPr>
          <a:xfrm>
            <a:off x="26043" y="139700"/>
            <a:ext cx="9438862" cy="657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38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772C61-2A68-4F84-A889-A87209B23C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" t="7521" r="5587" b="12266"/>
          <a:stretch/>
        </p:blipFill>
        <p:spPr>
          <a:xfrm>
            <a:off x="228601" y="609600"/>
            <a:ext cx="8610599" cy="6172200"/>
          </a:xfrm>
          <a:prstGeom prst="round2SameRect">
            <a:avLst/>
          </a:prstGeom>
        </p:spPr>
      </p:pic>
    </p:spTree>
    <p:extLst>
      <p:ext uri="{BB962C8B-B14F-4D97-AF65-F5344CB8AC3E}">
        <p14:creationId xmlns:p14="http://schemas.microsoft.com/office/powerpoint/2010/main" val="309091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B95666-F64A-4D1C-85FA-E26D9BC595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7" r="8621" b="21607"/>
          <a:stretch/>
        </p:blipFill>
        <p:spPr>
          <a:xfrm>
            <a:off x="-533401" y="23327"/>
            <a:ext cx="9805449" cy="592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85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76764D-E8C9-420B-AB98-49BC080A4D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7" t="5463" r="9894" b="19937"/>
          <a:stretch/>
        </p:blipFill>
        <p:spPr>
          <a:xfrm>
            <a:off x="838200" y="609600"/>
            <a:ext cx="7654636" cy="518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C9E876-41E1-429E-B9F7-A53D6447A3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9" t="4907" r="8620" b="21607"/>
          <a:stretch/>
        </p:blipFill>
        <p:spPr>
          <a:xfrm>
            <a:off x="228600" y="9525"/>
            <a:ext cx="8686800" cy="639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32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D3EF7D-A16E-44D3-B7B7-1539FD368A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1" t="4455" r="8967" b="9100"/>
          <a:stretch/>
        </p:blipFill>
        <p:spPr>
          <a:xfrm>
            <a:off x="725236" y="340753"/>
            <a:ext cx="7693527" cy="617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7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CA1C4D-FE02-4DBE-9F02-CC3592ED40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6" t="3237" r="9876" b="28288"/>
          <a:stretch/>
        </p:blipFill>
        <p:spPr>
          <a:xfrm>
            <a:off x="381000" y="304801"/>
            <a:ext cx="82296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16661"/>
      </p:ext>
    </p:extLst>
  </p:cSld>
  <p:clrMapOvr>
    <a:masterClrMapping/>
  </p:clrMapOvr>
  <p:transition spd="slow">
    <p:wheel spokes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50A42F-07B2-4C6D-B6A1-E789E33EF6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1" t="3694" r="9790" b="10481"/>
          <a:stretch/>
        </p:blipFill>
        <p:spPr>
          <a:xfrm>
            <a:off x="533399" y="152400"/>
            <a:ext cx="8173331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368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0FAD48-670C-40B0-8C13-81A67B967C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4" r="4464"/>
          <a:stretch/>
        </p:blipFill>
        <p:spPr>
          <a:xfrm>
            <a:off x="495300" y="474638"/>
            <a:ext cx="8153400" cy="5908724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363354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D2D770-AFE5-4AAD-AF67-781869FC6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6" t="3236" r="9876" b="23277"/>
          <a:stretch/>
        </p:blipFill>
        <p:spPr>
          <a:xfrm>
            <a:off x="114301" y="457201"/>
            <a:ext cx="8915398" cy="594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0859"/>
      </p:ext>
    </p:extLst>
  </p:cSld>
  <p:clrMapOvr>
    <a:masterClrMapping/>
  </p:clrMapOvr>
  <p:transition spd="med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AED4E5-655E-465C-853E-7602E572A6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0" t="3114" r="8296" b="21349"/>
          <a:stretch/>
        </p:blipFill>
        <p:spPr>
          <a:xfrm>
            <a:off x="228600" y="272144"/>
            <a:ext cx="8673829" cy="582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2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562F6C-B84A-4B6F-AF30-DE293B33F0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1" t="3236" r="8621" b="11587"/>
          <a:stretch/>
        </p:blipFill>
        <p:spPr>
          <a:xfrm>
            <a:off x="609600" y="176646"/>
            <a:ext cx="8054787" cy="622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0119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8A58AD-4059-4F05-8816-F79535FC02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9" b="8680"/>
          <a:stretch/>
        </p:blipFill>
        <p:spPr>
          <a:xfrm>
            <a:off x="76200" y="111142"/>
            <a:ext cx="9017250" cy="628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083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3FE3E98-A3DA-4090-A912-7B0880CC04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8" b="7510"/>
          <a:stretch/>
        </p:blipFill>
        <p:spPr>
          <a:xfrm>
            <a:off x="152400" y="156871"/>
            <a:ext cx="8960818" cy="632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74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AF9A23-F43A-455E-9358-3C8BC9C432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" b="9074"/>
          <a:stretch/>
        </p:blipFill>
        <p:spPr>
          <a:xfrm>
            <a:off x="819150" y="228600"/>
            <a:ext cx="7505700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945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8A4E9C-C585-4AA9-B4AF-E85E6E105A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8" b="8791"/>
          <a:stretch/>
        </p:blipFill>
        <p:spPr>
          <a:xfrm>
            <a:off x="105272" y="152400"/>
            <a:ext cx="8933455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596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C7C05E-9D80-4C56-843F-B9AE686EE8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9" b="8975"/>
          <a:stretch/>
        </p:blipFill>
        <p:spPr>
          <a:xfrm>
            <a:off x="457200" y="457200"/>
            <a:ext cx="8001000" cy="549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61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DC967F-2662-4B01-9742-99977CED4F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8" b="10439"/>
          <a:stretch/>
        </p:blipFill>
        <p:spPr>
          <a:xfrm>
            <a:off x="226263" y="228601"/>
            <a:ext cx="8591121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4312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925AA5-D70D-4F81-A0E5-25B4F53ACC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6" y="76200"/>
            <a:ext cx="8829973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1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A6D0EE-229E-452D-AA4A-76C9AF623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24" y="609600"/>
            <a:ext cx="811951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6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B75D88-6E49-4675-9849-A71C1FFD16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27"/>
          <a:stretch/>
        </p:blipFill>
        <p:spPr>
          <a:xfrm>
            <a:off x="609600" y="304800"/>
            <a:ext cx="7402714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92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1F47C4-2C4A-429A-9285-3AE14F63C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0836"/>
            <a:ext cx="8580852" cy="644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4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20E827-3701-4874-A1C9-A5A644511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525" y="1147762"/>
            <a:ext cx="60769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44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9A6789-003B-4C46-9551-23F14FAAB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2466"/>
            <a:ext cx="8453745" cy="634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60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7FAC67-0B1C-4B7D-96B9-FEED52AD57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8" b="8571"/>
          <a:stretch/>
        </p:blipFill>
        <p:spPr>
          <a:xfrm>
            <a:off x="225918" y="228601"/>
            <a:ext cx="8594502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503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2A537D-B1CE-4AA9-ADB4-A909F1A598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95"/>
          <a:stretch/>
        </p:blipFill>
        <p:spPr>
          <a:xfrm>
            <a:off x="203200" y="152400"/>
            <a:ext cx="85344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25513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FD6D65-0AEC-4DDC-AB19-8B1DBEFFB9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9"/>
          <a:stretch/>
        </p:blipFill>
        <p:spPr>
          <a:xfrm>
            <a:off x="390883" y="381000"/>
            <a:ext cx="8362233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6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24311F9-17D3-45F0-818A-38B0793E8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Algerian" panose="04020705040A02060702" pitchFamily="82" charset="0"/>
              </a:rPr>
              <a:t>Wikipedia.com</a:t>
            </a:r>
          </a:p>
          <a:p>
            <a:r>
              <a:rPr lang="en-US" sz="4400" dirty="0">
                <a:latin typeface="Algerian" panose="04020705040A02060702" pitchFamily="82" charset="0"/>
              </a:rPr>
              <a:t>Slideshare.net</a:t>
            </a:r>
          </a:p>
          <a:p>
            <a:r>
              <a:rPr lang="en-US" sz="4400" dirty="0">
                <a:latin typeface="Algerian" panose="04020705040A02060702" pitchFamily="82" charset="0"/>
              </a:rPr>
              <a:t>Yahoo.com</a:t>
            </a:r>
          </a:p>
          <a:p>
            <a:r>
              <a:rPr lang="en-US" sz="4400" dirty="0" err="1">
                <a:latin typeface="Algerian" panose="04020705040A02060702" pitchFamily="82" charset="0"/>
              </a:rPr>
              <a:t>NcertBOOKS.GURU</a:t>
            </a:r>
            <a:endParaRPr lang="en-US" sz="4400">
              <a:latin typeface="Algerian" panose="04020705040A02060702" pitchFamily="82" charset="0"/>
            </a:endParaRPr>
          </a:p>
          <a:p>
            <a:endParaRPr lang="en-IN" sz="4400" dirty="0">
              <a:latin typeface="Algerian" panose="04020705040A02060702" pitchFamily="8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D06AF9-57CA-4712-86CF-E2A80E2A7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>
                <a:latin typeface="Lucida Console" panose="020B0609040504020204" pitchFamily="49" charset="0"/>
              </a:rPr>
              <a:t>BIBLIOGRAPHY</a:t>
            </a:r>
            <a:endParaRPr lang="en-IN" sz="8000" dirty="0"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jj</Template>
  <TotalTime>8</TotalTime>
  <Words>550</Words>
  <Application>Microsoft Office PowerPoint</Application>
  <PresentationFormat>On-screen Show (4:3)</PresentationFormat>
  <Paragraphs>58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0" baseType="lpstr">
      <vt:lpstr>Algerian</vt:lpstr>
      <vt:lpstr>Arial Black</vt:lpstr>
      <vt:lpstr>Arial Narrow</vt:lpstr>
      <vt:lpstr>Bahnschrift Light</vt:lpstr>
      <vt:lpstr>Bahnschrift SemiBold SemiConden</vt:lpstr>
      <vt:lpstr>Lucida Console</vt:lpstr>
      <vt:lpstr>Lucida Sans Unicode</vt:lpstr>
      <vt:lpstr>Verdana</vt:lpstr>
      <vt:lpstr>Wingdings 2</vt:lpstr>
      <vt:lpstr>Wingdings 3</vt:lpstr>
      <vt:lpstr>Concourse</vt:lpstr>
      <vt:lpstr>AIR FORCE SCHOOL ,AMBALA</vt:lpstr>
      <vt:lpstr>CLASS :XI           SUB:BUSINESS STUDIES CHAPTER  1: BUSINESS ,TRADE AND COMMERCE</vt:lpstr>
      <vt:lpstr>PowerPoint Presentation</vt:lpstr>
      <vt:lpstr>1.Indigenous Banking System </vt:lpstr>
      <vt:lpstr>NATURE AND CONCEPT OF BUSINESS  </vt:lpstr>
      <vt:lpstr>Differences Between Economic Activities and Non-economic Activities  </vt:lpstr>
      <vt:lpstr>Examples: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BIBLIOGRAPHY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 FORCE SCHOOL ,AMBALA</dc:title>
  <dc:creator>jahnavi goel</dc:creator>
  <cp:lastModifiedBy>jahnavi goel</cp:lastModifiedBy>
  <cp:revision>1</cp:revision>
  <dcterms:created xsi:type="dcterms:W3CDTF">2020-07-15T12:36:16Z</dcterms:created>
  <dcterms:modified xsi:type="dcterms:W3CDTF">2020-07-15T12:45:05Z</dcterms:modified>
</cp:coreProperties>
</file>