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60" r:id="rId4"/>
    <p:sldId id="286" r:id="rId5"/>
    <p:sldId id="258" r:id="rId6"/>
    <p:sldId id="259" r:id="rId7"/>
    <p:sldId id="261" r:id="rId8"/>
    <p:sldId id="263" r:id="rId9"/>
    <p:sldId id="264" r:id="rId10"/>
    <p:sldId id="265" r:id="rId11"/>
    <p:sldId id="262" r:id="rId12"/>
    <p:sldId id="266" r:id="rId13"/>
    <p:sldId id="267" r:id="rId14"/>
    <p:sldId id="288" r:id="rId15"/>
    <p:sldId id="268" r:id="rId16"/>
    <p:sldId id="269" r:id="rId17"/>
    <p:sldId id="270" r:id="rId18"/>
    <p:sldId id="271" r:id="rId19"/>
    <p:sldId id="272" r:id="rId20"/>
    <p:sldId id="273" r:id="rId21"/>
    <p:sldId id="274" r:id="rId22"/>
    <p:sldId id="275" r:id="rId23"/>
    <p:sldId id="276" r:id="rId24"/>
    <p:sldId id="277" r:id="rId25"/>
    <p:sldId id="278" r:id="rId26"/>
    <p:sldId id="287" r:id="rId27"/>
    <p:sldId id="279" r:id="rId28"/>
    <p:sldId id="280" r:id="rId29"/>
    <p:sldId id="281" r:id="rId30"/>
    <p:sldId id="282" r:id="rId31"/>
    <p:sldId id="283" r:id="rId32"/>
    <p:sldId id="284" r:id="rId33"/>
    <p:sldId id="289" r:id="rId34"/>
    <p:sldId id="28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615" autoAdjust="0"/>
    <p:restoredTop sz="86333" autoAdjust="0"/>
  </p:normalViewPr>
  <p:slideViewPr>
    <p:cSldViewPr>
      <p:cViewPr>
        <p:scale>
          <a:sx n="80" d="100"/>
          <a:sy n="80" d="100"/>
        </p:scale>
        <p:origin x="-1464" y="-54"/>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6535A4-12BD-40CA-B688-DE8DD22FB06C}" type="doc">
      <dgm:prSet loTypeId="urn:microsoft.com/office/officeart/2005/8/layout/venn1" loCatId="relationship" qsTypeId="urn:microsoft.com/office/officeart/2005/8/quickstyle/3d2" qsCatId="3D" csTypeId="urn:microsoft.com/office/officeart/2005/8/colors/accent2_2" csCatId="accent2" phldr="1"/>
      <dgm:spPr/>
      <dgm:t>
        <a:bodyPr/>
        <a:lstStyle/>
        <a:p>
          <a:endParaRPr lang="en-US"/>
        </a:p>
      </dgm:t>
    </dgm:pt>
    <dgm:pt modelId="{2905AF9A-986A-478E-8B58-7F1EBCB6C9DF}">
      <dgm:prSet>
        <dgm:style>
          <a:lnRef idx="3">
            <a:schemeClr val="lt1"/>
          </a:lnRef>
          <a:fillRef idx="1">
            <a:schemeClr val="accent5"/>
          </a:fillRef>
          <a:effectRef idx="1">
            <a:schemeClr val="accent5"/>
          </a:effectRef>
          <a:fontRef idx="minor">
            <a:schemeClr val="lt1"/>
          </a:fontRef>
        </dgm:style>
      </dgm:prSet>
      <dgm:spPr/>
      <dgm:t>
        <a:bodyPr/>
        <a:lstStyle/>
        <a:p>
          <a:pPr rtl="0"/>
          <a:r>
            <a:rPr lang="en-US" dirty="0" smtClean="0"/>
            <a:t>a) Texts</a:t>
          </a:r>
          <a:endParaRPr lang="en-US" dirty="0"/>
        </a:p>
      </dgm:t>
    </dgm:pt>
    <dgm:pt modelId="{E2D97A66-0BE3-487B-BF4B-DDE5238B3288}" type="parTrans" cxnId="{85AB7C40-1973-4352-9A32-F40528CAA3AB}">
      <dgm:prSet/>
      <dgm:spPr/>
      <dgm:t>
        <a:bodyPr/>
        <a:lstStyle/>
        <a:p>
          <a:endParaRPr lang="en-US"/>
        </a:p>
      </dgm:t>
    </dgm:pt>
    <dgm:pt modelId="{743EE17A-769D-41F0-9B84-BDF6CC55AD15}" type="sibTrans" cxnId="{85AB7C40-1973-4352-9A32-F40528CAA3AB}">
      <dgm:prSet/>
      <dgm:spPr/>
      <dgm:t>
        <a:bodyPr/>
        <a:lstStyle/>
        <a:p>
          <a:endParaRPr lang="en-US"/>
        </a:p>
      </dgm:t>
    </dgm:pt>
    <dgm:pt modelId="{6A9D32EE-43EE-4043-BECB-326176ED4B27}">
      <dgm:prSet>
        <dgm:style>
          <a:lnRef idx="3">
            <a:schemeClr val="lt1"/>
          </a:lnRef>
          <a:fillRef idx="1">
            <a:schemeClr val="accent3"/>
          </a:fillRef>
          <a:effectRef idx="1">
            <a:schemeClr val="accent3"/>
          </a:effectRef>
          <a:fontRef idx="minor">
            <a:schemeClr val="lt1"/>
          </a:fontRef>
        </dgm:style>
      </dgm:prSet>
      <dgm:spPr/>
      <dgm:t>
        <a:bodyPr/>
        <a:lstStyle/>
        <a:p>
          <a:pPr rtl="0"/>
          <a:r>
            <a:rPr lang="en-US" dirty="0" smtClean="0"/>
            <a:t>b) Documents</a:t>
          </a:r>
          <a:endParaRPr lang="en-US" dirty="0"/>
        </a:p>
      </dgm:t>
    </dgm:pt>
    <dgm:pt modelId="{559F623E-E4AE-40D2-AF3F-1C1E82BF134F}" type="parTrans" cxnId="{0DD04F4B-DB54-43BD-A52B-9099E1E92F39}">
      <dgm:prSet/>
      <dgm:spPr/>
      <dgm:t>
        <a:bodyPr/>
        <a:lstStyle/>
        <a:p>
          <a:endParaRPr lang="en-US"/>
        </a:p>
      </dgm:t>
    </dgm:pt>
    <dgm:pt modelId="{47305D9F-3C47-4B3F-B5FB-A61635242A21}" type="sibTrans" cxnId="{0DD04F4B-DB54-43BD-A52B-9099E1E92F39}">
      <dgm:prSet/>
      <dgm:spPr/>
      <dgm:t>
        <a:bodyPr/>
        <a:lstStyle/>
        <a:p>
          <a:endParaRPr lang="en-US"/>
        </a:p>
      </dgm:t>
    </dgm:pt>
    <dgm:pt modelId="{9C9AE18A-0E7D-4ADA-A4FC-2543E7CF8917}">
      <dgm:prSet>
        <dgm:style>
          <a:lnRef idx="3">
            <a:schemeClr val="lt1"/>
          </a:lnRef>
          <a:fillRef idx="1">
            <a:schemeClr val="accent6"/>
          </a:fillRef>
          <a:effectRef idx="1">
            <a:schemeClr val="accent6"/>
          </a:effectRef>
          <a:fontRef idx="minor">
            <a:schemeClr val="lt1"/>
          </a:fontRef>
        </dgm:style>
      </dgm:prSet>
      <dgm:spPr/>
      <dgm:t>
        <a:bodyPr/>
        <a:lstStyle/>
        <a:p>
          <a:pPr rtl="0"/>
          <a:r>
            <a:rPr lang="en-US" dirty="0" smtClean="0"/>
            <a:t> c)Material Remains</a:t>
          </a:r>
          <a:endParaRPr lang="en-US" dirty="0"/>
        </a:p>
      </dgm:t>
    </dgm:pt>
    <dgm:pt modelId="{BB4E964A-8C4B-49B2-A763-417B6C5507EF}" type="parTrans" cxnId="{31C17DE4-C784-4336-A4EB-2314789A3776}">
      <dgm:prSet/>
      <dgm:spPr/>
      <dgm:t>
        <a:bodyPr/>
        <a:lstStyle/>
        <a:p>
          <a:endParaRPr lang="en-US"/>
        </a:p>
      </dgm:t>
    </dgm:pt>
    <dgm:pt modelId="{A10C4BAC-65A8-480E-960E-AE7186A8DD28}" type="sibTrans" cxnId="{31C17DE4-C784-4336-A4EB-2314789A3776}">
      <dgm:prSet/>
      <dgm:spPr/>
      <dgm:t>
        <a:bodyPr/>
        <a:lstStyle/>
        <a:p>
          <a:endParaRPr lang="en-US"/>
        </a:p>
      </dgm:t>
    </dgm:pt>
    <dgm:pt modelId="{654B53E3-17D5-4925-8AEC-D6F30959AADF}" type="pres">
      <dgm:prSet presAssocID="{426535A4-12BD-40CA-B688-DE8DD22FB06C}" presName="compositeShape" presStyleCnt="0">
        <dgm:presLayoutVars>
          <dgm:chMax val="7"/>
          <dgm:dir/>
          <dgm:resizeHandles val="exact"/>
        </dgm:presLayoutVars>
      </dgm:prSet>
      <dgm:spPr/>
      <dgm:t>
        <a:bodyPr/>
        <a:lstStyle/>
        <a:p>
          <a:endParaRPr lang="en-US"/>
        </a:p>
      </dgm:t>
    </dgm:pt>
    <dgm:pt modelId="{16AAC245-63C2-4E6E-92A9-23DA6D1A7C24}" type="pres">
      <dgm:prSet presAssocID="{2905AF9A-986A-478E-8B58-7F1EBCB6C9DF}" presName="circ1" presStyleLbl="vennNode1" presStyleIdx="0" presStyleCnt="3" custScaleY="75181"/>
      <dgm:spPr/>
      <dgm:t>
        <a:bodyPr/>
        <a:lstStyle/>
        <a:p>
          <a:endParaRPr lang="en-US"/>
        </a:p>
      </dgm:t>
    </dgm:pt>
    <dgm:pt modelId="{3AF2A5C8-7D88-4B37-96CF-8B373B511689}" type="pres">
      <dgm:prSet presAssocID="{2905AF9A-986A-478E-8B58-7F1EBCB6C9DF}" presName="circ1Tx" presStyleLbl="revTx" presStyleIdx="0" presStyleCnt="0">
        <dgm:presLayoutVars>
          <dgm:chMax val="0"/>
          <dgm:chPref val="0"/>
          <dgm:bulletEnabled val="1"/>
        </dgm:presLayoutVars>
      </dgm:prSet>
      <dgm:spPr/>
      <dgm:t>
        <a:bodyPr/>
        <a:lstStyle/>
        <a:p>
          <a:endParaRPr lang="en-US"/>
        </a:p>
      </dgm:t>
    </dgm:pt>
    <dgm:pt modelId="{1A7AF3D1-1E0E-4854-A5B2-A68F86BF784E}" type="pres">
      <dgm:prSet presAssocID="{6A9D32EE-43EE-4043-BECB-326176ED4B27}" presName="circ2" presStyleLbl="vennNode1" presStyleIdx="1" presStyleCnt="3"/>
      <dgm:spPr/>
      <dgm:t>
        <a:bodyPr/>
        <a:lstStyle/>
        <a:p>
          <a:endParaRPr lang="en-US"/>
        </a:p>
      </dgm:t>
    </dgm:pt>
    <dgm:pt modelId="{38227741-F167-4D81-B027-E132E16FCB22}" type="pres">
      <dgm:prSet presAssocID="{6A9D32EE-43EE-4043-BECB-326176ED4B27}" presName="circ2Tx" presStyleLbl="revTx" presStyleIdx="0" presStyleCnt="0">
        <dgm:presLayoutVars>
          <dgm:chMax val="0"/>
          <dgm:chPref val="0"/>
          <dgm:bulletEnabled val="1"/>
        </dgm:presLayoutVars>
      </dgm:prSet>
      <dgm:spPr/>
      <dgm:t>
        <a:bodyPr/>
        <a:lstStyle/>
        <a:p>
          <a:endParaRPr lang="en-US"/>
        </a:p>
      </dgm:t>
    </dgm:pt>
    <dgm:pt modelId="{18D51167-45D1-4AB3-9309-88FAB579DC0F}" type="pres">
      <dgm:prSet presAssocID="{9C9AE18A-0E7D-4ADA-A4FC-2543E7CF8917}" presName="circ3" presStyleLbl="vennNode1" presStyleIdx="2" presStyleCnt="3"/>
      <dgm:spPr/>
      <dgm:t>
        <a:bodyPr/>
        <a:lstStyle/>
        <a:p>
          <a:endParaRPr lang="en-US"/>
        </a:p>
      </dgm:t>
    </dgm:pt>
    <dgm:pt modelId="{3AB4CDDE-1F5A-4B73-912E-C7D912AFBE95}" type="pres">
      <dgm:prSet presAssocID="{9C9AE18A-0E7D-4ADA-A4FC-2543E7CF8917}" presName="circ3Tx" presStyleLbl="revTx" presStyleIdx="0" presStyleCnt="0">
        <dgm:presLayoutVars>
          <dgm:chMax val="0"/>
          <dgm:chPref val="0"/>
          <dgm:bulletEnabled val="1"/>
        </dgm:presLayoutVars>
      </dgm:prSet>
      <dgm:spPr/>
      <dgm:t>
        <a:bodyPr/>
        <a:lstStyle/>
        <a:p>
          <a:endParaRPr lang="en-US"/>
        </a:p>
      </dgm:t>
    </dgm:pt>
  </dgm:ptLst>
  <dgm:cxnLst>
    <dgm:cxn modelId="{85AB7C40-1973-4352-9A32-F40528CAA3AB}" srcId="{426535A4-12BD-40CA-B688-DE8DD22FB06C}" destId="{2905AF9A-986A-478E-8B58-7F1EBCB6C9DF}" srcOrd="0" destOrd="0" parTransId="{E2D97A66-0BE3-487B-BF4B-DDE5238B3288}" sibTransId="{743EE17A-769D-41F0-9B84-BDF6CC55AD15}"/>
    <dgm:cxn modelId="{0DD04F4B-DB54-43BD-A52B-9099E1E92F39}" srcId="{426535A4-12BD-40CA-B688-DE8DD22FB06C}" destId="{6A9D32EE-43EE-4043-BECB-326176ED4B27}" srcOrd="1" destOrd="0" parTransId="{559F623E-E4AE-40D2-AF3F-1C1E82BF134F}" sibTransId="{47305D9F-3C47-4B3F-B5FB-A61635242A21}"/>
    <dgm:cxn modelId="{31C17DE4-C784-4336-A4EB-2314789A3776}" srcId="{426535A4-12BD-40CA-B688-DE8DD22FB06C}" destId="{9C9AE18A-0E7D-4ADA-A4FC-2543E7CF8917}" srcOrd="2" destOrd="0" parTransId="{BB4E964A-8C4B-49B2-A763-417B6C5507EF}" sibTransId="{A10C4BAC-65A8-480E-960E-AE7186A8DD28}"/>
    <dgm:cxn modelId="{70385D29-41CC-4873-B96A-690DA27D294A}" type="presOf" srcId="{9C9AE18A-0E7D-4ADA-A4FC-2543E7CF8917}" destId="{3AB4CDDE-1F5A-4B73-912E-C7D912AFBE95}" srcOrd="1" destOrd="0" presId="urn:microsoft.com/office/officeart/2005/8/layout/venn1"/>
    <dgm:cxn modelId="{25F3D4BB-F545-490E-9149-57B0445E7290}" type="presOf" srcId="{426535A4-12BD-40CA-B688-DE8DD22FB06C}" destId="{654B53E3-17D5-4925-8AEC-D6F30959AADF}" srcOrd="0" destOrd="0" presId="urn:microsoft.com/office/officeart/2005/8/layout/venn1"/>
    <dgm:cxn modelId="{98BEDEAF-C87A-4DAB-BA71-942CC6C1C5F7}" type="presOf" srcId="{9C9AE18A-0E7D-4ADA-A4FC-2543E7CF8917}" destId="{18D51167-45D1-4AB3-9309-88FAB579DC0F}" srcOrd="0" destOrd="0" presId="urn:microsoft.com/office/officeart/2005/8/layout/venn1"/>
    <dgm:cxn modelId="{C934D564-66B6-4C42-A0CA-00C7A6A14CEC}" type="presOf" srcId="{6A9D32EE-43EE-4043-BECB-326176ED4B27}" destId="{38227741-F167-4D81-B027-E132E16FCB22}" srcOrd="1" destOrd="0" presId="urn:microsoft.com/office/officeart/2005/8/layout/venn1"/>
    <dgm:cxn modelId="{DEA65419-34DD-4559-83CD-110EE2A52E96}" type="presOf" srcId="{2905AF9A-986A-478E-8B58-7F1EBCB6C9DF}" destId="{16AAC245-63C2-4E6E-92A9-23DA6D1A7C24}" srcOrd="0" destOrd="0" presId="urn:microsoft.com/office/officeart/2005/8/layout/venn1"/>
    <dgm:cxn modelId="{1FCE3A1E-E678-4161-A6D8-682F89D10B6D}" type="presOf" srcId="{2905AF9A-986A-478E-8B58-7F1EBCB6C9DF}" destId="{3AF2A5C8-7D88-4B37-96CF-8B373B511689}" srcOrd="1" destOrd="0" presId="urn:microsoft.com/office/officeart/2005/8/layout/venn1"/>
    <dgm:cxn modelId="{185C62CD-124F-4140-97C1-0F055368258D}" type="presOf" srcId="{6A9D32EE-43EE-4043-BECB-326176ED4B27}" destId="{1A7AF3D1-1E0E-4854-A5B2-A68F86BF784E}" srcOrd="0" destOrd="0" presId="urn:microsoft.com/office/officeart/2005/8/layout/venn1"/>
    <dgm:cxn modelId="{AD44D708-35D5-4429-8866-1519CD28F27E}" type="presParOf" srcId="{654B53E3-17D5-4925-8AEC-D6F30959AADF}" destId="{16AAC245-63C2-4E6E-92A9-23DA6D1A7C24}" srcOrd="0" destOrd="0" presId="urn:microsoft.com/office/officeart/2005/8/layout/venn1"/>
    <dgm:cxn modelId="{AF278E9C-F20C-4AE3-A357-D49254A67BF1}" type="presParOf" srcId="{654B53E3-17D5-4925-8AEC-D6F30959AADF}" destId="{3AF2A5C8-7D88-4B37-96CF-8B373B511689}" srcOrd="1" destOrd="0" presId="urn:microsoft.com/office/officeart/2005/8/layout/venn1"/>
    <dgm:cxn modelId="{0EC21AF8-DC0A-4934-8626-A723A18DDEE6}" type="presParOf" srcId="{654B53E3-17D5-4925-8AEC-D6F30959AADF}" destId="{1A7AF3D1-1E0E-4854-A5B2-A68F86BF784E}" srcOrd="2" destOrd="0" presId="urn:microsoft.com/office/officeart/2005/8/layout/venn1"/>
    <dgm:cxn modelId="{C6954899-1FC1-4223-A46C-3A7ECA891FFE}" type="presParOf" srcId="{654B53E3-17D5-4925-8AEC-D6F30959AADF}" destId="{38227741-F167-4D81-B027-E132E16FCB22}" srcOrd="3" destOrd="0" presId="urn:microsoft.com/office/officeart/2005/8/layout/venn1"/>
    <dgm:cxn modelId="{6F9D0962-1AAD-4B4E-AFA7-6ED5C8A63EBF}" type="presParOf" srcId="{654B53E3-17D5-4925-8AEC-D6F30959AADF}" destId="{18D51167-45D1-4AB3-9309-88FAB579DC0F}" srcOrd="4" destOrd="0" presId="urn:microsoft.com/office/officeart/2005/8/layout/venn1"/>
    <dgm:cxn modelId="{7E2A4B3B-7842-4A98-8554-39654E151623}" type="presParOf" srcId="{654B53E3-17D5-4925-8AEC-D6F30959AADF}" destId="{3AB4CDDE-1F5A-4B73-912E-C7D912AFBE95}" srcOrd="5" destOrd="0" presId="urn:microsoft.com/office/officeart/2005/8/layout/venn1"/>
  </dgm:cxnLst>
  <dgm:bg/>
  <dgm:whole/>
</dgm:dataModel>
</file>

<file path=ppt/diagrams/data2.xml><?xml version="1.0" encoding="utf-8"?>
<dgm:dataModel xmlns:dgm="http://schemas.openxmlformats.org/drawingml/2006/diagram" xmlns:a="http://schemas.openxmlformats.org/drawingml/2006/main">
  <dgm:ptLst>
    <dgm:pt modelId="{36AE4989-53DB-49D7-9759-01B96F1F34CA}" type="doc">
      <dgm:prSet loTypeId="urn:microsoft.com/office/officeart/2005/8/layout/pyramid2" loCatId="pyramid" qsTypeId="urn:microsoft.com/office/officeart/2005/8/quickstyle/simple1" qsCatId="simple" csTypeId="urn:microsoft.com/office/officeart/2005/8/colors/accent3_2" csCatId="accent3" phldr="1"/>
      <dgm:spPr/>
    </dgm:pt>
    <dgm:pt modelId="{6FFCC0C2-E11B-4B1D-AE43-81706B9FD605}">
      <dgm:prSet phldrT="[Text]" custT="1"/>
      <dgm:spPr/>
      <dgm:t>
        <a:bodyPr/>
        <a:lstStyle/>
        <a:p>
          <a:r>
            <a:rPr lang="en-US" sz="2800" b="1" dirty="0" smtClean="0">
              <a:solidFill>
                <a:srgbClr val="FF0000"/>
              </a:solidFill>
              <a:latin typeface="Adobe Ming Std L" pitchFamily="18" charset="-128"/>
              <a:ea typeface="Adobe Ming Std L" pitchFamily="18" charset="-128"/>
            </a:rPr>
            <a:t>The Emperor</a:t>
          </a:r>
        </a:p>
        <a:p>
          <a:r>
            <a:rPr lang="en-US" sz="2800" b="1" dirty="0" smtClean="0">
              <a:solidFill>
                <a:srgbClr val="FF0000"/>
              </a:solidFill>
              <a:latin typeface="Adobe Ming Std L" pitchFamily="18" charset="-128"/>
              <a:ea typeface="Adobe Ming Std L" pitchFamily="18" charset="-128"/>
            </a:rPr>
            <a:t>(Source of Authority)</a:t>
          </a:r>
          <a:endParaRPr lang="en-US" sz="2800" b="1" dirty="0">
            <a:solidFill>
              <a:srgbClr val="FF0000"/>
            </a:solidFill>
            <a:latin typeface="Adobe Ming Std L" pitchFamily="18" charset="-128"/>
            <a:ea typeface="Adobe Ming Std L" pitchFamily="18" charset="-128"/>
          </a:endParaRPr>
        </a:p>
      </dgm:t>
    </dgm:pt>
    <dgm:pt modelId="{5B5C2F57-CCC3-4D9E-8244-5BBE3356BF97}" type="parTrans" cxnId="{BEB5FF84-7A83-4F19-BE12-2159535769E1}">
      <dgm:prSet/>
      <dgm:spPr/>
      <dgm:t>
        <a:bodyPr/>
        <a:lstStyle/>
        <a:p>
          <a:endParaRPr lang="en-US"/>
        </a:p>
      </dgm:t>
    </dgm:pt>
    <dgm:pt modelId="{C100898F-52E6-4BD9-A72E-793C7C988CAB}" type="sibTrans" cxnId="{BEB5FF84-7A83-4F19-BE12-2159535769E1}">
      <dgm:prSet/>
      <dgm:spPr/>
      <dgm:t>
        <a:bodyPr/>
        <a:lstStyle/>
        <a:p>
          <a:endParaRPr lang="en-US"/>
        </a:p>
      </dgm:t>
    </dgm:pt>
    <dgm:pt modelId="{C06B4BEB-0B69-4CDA-B838-EE9C5C9A787B}">
      <dgm:prSet phldrT="[Text]" custT="1"/>
      <dgm:spPr/>
      <dgm:t>
        <a:bodyPr/>
        <a:lstStyle/>
        <a:p>
          <a:r>
            <a:rPr lang="en-US" sz="2400" b="1" dirty="0" smtClean="0">
              <a:solidFill>
                <a:srgbClr val="FF0000"/>
              </a:solidFill>
              <a:latin typeface="Adobe Ming Std L" pitchFamily="18" charset="-128"/>
              <a:ea typeface="Adobe Ming Std L" pitchFamily="18" charset="-128"/>
            </a:rPr>
            <a:t>The Senate</a:t>
          </a:r>
        </a:p>
        <a:p>
          <a:r>
            <a:rPr lang="en-US" sz="2400" b="1" dirty="0" smtClean="0">
              <a:solidFill>
                <a:srgbClr val="FF0000"/>
              </a:solidFill>
              <a:latin typeface="Adobe Ming Std L" pitchFamily="18" charset="-128"/>
              <a:ea typeface="Adobe Ming Std L" pitchFamily="18" charset="-128"/>
            </a:rPr>
            <a:t>(Body of Wealthy Families)</a:t>
          </a:r>
          <a:endParaRPr lang="en-US" sz="2400" b="1" dirty="0">
            <a:solidFill>
              <a:srgbClr val="FF0000"/>
            </a:solidFill>
            <a:latin typeface="Adobe Ming Std L" pitchFamily="18" charset="-128"/>
            <a:ea typeface="Adobe Ming Std L" pitchFamily="18" charset="-128"/>
          </a:endParaRPr>
        </a:p>
      </dgm:t>
    </dgm:pt>
    <dgm:pt modelId="{99A0ED68-2C8D-4365-AA16-C78A2F8BAC20}" type="parTrans" cxnId="{EBA46AFF-F41A-4873-9F12-8A2F99461A22}">
      <dgm:prSet/>
      <dgm:spPr/>
      <dgm:t>
        <a:bodyPr/>
        <a:lstStyle/>
        <a:p>
          <a:endParaRPr lang="en-US"/>
        </a:p>
      </dgm:t>
    </dgm:pt>
    <dgm:pt modelId="{21B60944-67ED-417A-9516-4CB6B5115388}" type="sibTrans" cxnId="{EBA46AFF-F41A-4873-9F12-8A2F99461A22}">
      <dgm:prSet/>
      <dgm:spPr/>
      <dgm:t>
        <a:bodyPr/>
        <a:lstStyle/>
        <a:p>
          <a:endParaRPr lang="en-US"/>
        </a:p>
      </dgm:t>
    </dgm:pt>
    <dgm:pt modelId="{72619451-7591-4AB3-B0D3-FF3DE7D15488}">
      <dgm:prSet phldrT="[Text]" custT="1"/>
      <dgm:spPr/>
      <dgm:t>
        <a:bodyPr/>
        <a:lstStyle/>
        <a:p>
          <a:r>
            <a:rPr lang="en-US" sz="2800" b="1" dirty="0" smtClean="0">
              <a:solidFill>
                <a:srgbClr val="FF0000"/>
              </a:solidFill>
              <a:latin typeface="Adobe Ming Std L" pitchFamily="18" charset="-128"/>
              <a:ea typeface="Adobe Ming Std L" pitchFamily="18" charset="-128"/>
            </a:rPr>
            <a:t>The Army</a:t>
          </a:r>
        </a:p>
        <a:p>
          <a:r>
            <a:rPr lang="en-US" sz="2800" b="1" dirty="0" smtClean="0">
              <a:solidFill>
                <a:srgbClr val="FF0000"/>
              </a:solidFill>
              <a:latin typeface="Adobe Ming Std L" pitchFamily="18" charset="-128"/>
              <a:ea typeface="Adobe Ming Std L" pitchFamily="18" charset="-128"/>
            </a:rPr>
            <a:t>(Paid &amp; Professional)</a:t>
          </a:r>
          <a:endParaRPr lang="en-US" sz="2800" b="1" dirty="0">
            <a:solidFill>
              <a:srgbClr val="FF0000"/>
            </a:solidFill>
            <a:latin typeface="Adobe Ming Std L" pitchFamily="18" charset="-128"/>
            <a:ea typeface="Adobe Ming Std L" pitchFamily="18" charset="-128"/>
          </a:endParaRPr>
        </a:p>
      </dgm:t>
    </dgm:pt>
    <dgm:pt modelId="{69F87E4E-E92C-442C-93BD-D1AC1306C940}" type="parTrans" cxnId="{15E452AA-5016-446D-B2DF-C0FA772DF5C0}">
      <dgm:prSet/>
      <dgm:spPr/>
      <dgm:t>
        <a:bodyPr/>
        <a:lstStyle/>
        <a:p>
          <a:endParaRPr lang="en-US"/>
        </a:p>
      </dgm:t>
    </dgm:pt>
    <dgm:pt modelId="{178E87CF-0EAE-4CAA-8624-7A19EE1B600C}" type="sibTrans" cxnId="{15E452AA-5016-446D-B2DF-C0FA772DF5C0}">
      <dgm:prSet/>
      <dgm:spPr/>
      <dgm:t>
        <a:bodyPr/>
        <a:lstStyle/>
        <a:p>
          <a:endParaRPr lang="en-US"/>
        </a:p>
      </dgm:t>
    </dgm:pt>
    <dgm:pt modelId="{80974856-4342-4107-BE4C-FA018A6988C7}" type="pres">
      <dgm:prSet presAssocID="{36AE4989-53DB-49D7-9759-01B96F1F34CA}" presName="compositeShape" presStyleCnt="0">
        <dgm:presLayoutVars>
          <dgm:dir/>
          <dgm:resizeHandles/>
        </dgm:presLayoutVars>
      </dgm:prSet>
      <dgm:spPr/>
    </dgm:pt>
    <dgm:pt modelId="{F694B927-7B09-4A4E-9210-3D9E57754934}" type="pres">
      <dgm:prSet presAssocID="{36AE4989-53DB-49D7-9759-01B96F1F34CA}" presName="pyramid" presStyleLbl="node1" presStyleIdx="0" presStyleCnt="1" custScaleX="181831">
        <dgm:style>
          <a:lnRef idx="2">
            <a:schemeClr val="accent1">
              <a:shade val="50000"/>
            </a:schemeClr>
          </a:lnRef>
          <a:fillRef idx="1">
            <a:schemeClr val="accent1"/>
          </a:fillRef>
          <a:effectRef idx="0">
            <a:schemeClr val="accent1"/>
          </a:effectRef>
          <a:fontRef idx="minor">
            <a:schemeClr val="lt1"/>
          </a:fontRef>
        </dgm:style>
      </dgm:prSet>
      <dgm:spPr/>
    </dgm:pt>
    <dgm:pt modelId="{91D9A4AD-F2C6-49E4-B098-2277A55D32DF}" type="pres">
      <dgm:prSet presAssocID="{36AE4989-53DB-49D7-9759-01B96F1F34CA}" presName="theList" presStyleCnt="0"/>
      <dgm:spPr/>
    </dgm:pt>
    <dgm:pt modelId="{9BCB66FA-796E-40D1-BE7D-4CE09BC2500C}" type="pres">
      <dgm:prSet presAssocID="{6FFCC0C2-E11B-4B1D-AE43-81706B9FD605}" presName="aNode" presStyleLbl="fgAcc1" presStyleIdx="0" presStyleCnt="3" custScaleX="143477" custScaleY="128706">
        <dgm:presLayoutVars>
          <dgm:bulletEnabled val="1"/>
        </dgm:presLayoutVars>
      </dgm:prSet>
      <dgm:spPr/>
      <dgm:t>
        <a:bodyPr/>
        <a:lstStyle/>
        <a:p>
          <a:endParaRPr lang="en-US"/>
        </a:p>
      </dgm:t>
    </dgm:pt>
    <dgm:pt modelId="{3FEDECB9-EBA4-4800-B3D1-AD7CBD8D5D6C}" type="pres">
      <dgm:prSet presAssocID="{6FFCC0C2-E11B-4B1D-AE43-81706B9FD605}" presName="aSpace" presStyleCnt="0"/>
      <dgm:spPr/>
    </dgm:pt>
    <dgm:pt modelId="{C8C961F2-5825-4275-A949-B201001EA351}" type="pres">
      <dgm:prSet presAssocID="{C06B4BEB-0B69-4CDA-B838-EE9C5C9A787B}" presName="aNode" presStyleLbl="fgAcc1" presStyleIdx="1" presStyleCnt="3" custScaleX="151804">
        <dgm:presLayoutVars>
          <dgm:bulletEnabled val="1"/>
        </dgm:presLayoutVars>
      </dgm:prSet>
      <dgm:spPr/>
      <dgm:t>
        <a:bodyPr/>
        <a:lstStyle/>
        <a:p>
          <a:endParaRPr lang="en-US"/>
        </a:p>
      </dgm:t>
    </dgm:pt>
    <dgm:pt modelId="{0C508A2B-859A-4F8F-A9E8-F5A7FD8E167C}" type="pres">
      <dgm:prSet presAssocID="{C06B4BEB-0B69-4CDA-B838-EE9C5C9A787B}" presName="aSpace" presStyleCnt="0"/>
      <dgm:spPr/>
    </dgm:pt>
    <dgm:pt modelId="{CA2C1B82-55F0-4A73-BE7D-C38808C0E3C7}" type="pres">
      <dgm:prSet presAssocID="{72619451-7591-4AB3-B0D3-FF3DE7D15488}" presName="aNode" presStyleLbl="fgAcc1" presStyleIdx="2" presStyleCnt="3" custScaleX="146623" custScaleY="95754">
        <dgm:presLayoutVars>
          <dgm:bulletEnabled val="1"/>
        </dgm:presLayoutVars>
      </dgm:prSet>
      <dgm:spPr/>
      <dgm:t>
        <a:bodyPr/>
        <a:lstStyle/>
        <a:p>
          <a:endParaRPr lang="en-US"/>
        </a:p>
      </dgm:t>
    </dgm:pt>
    <dgm:pt modelId="{735BF67B-0385-41CC-96A6-21A6B602A8C9}" type="pres">
      <dgm:prSet presAssocID="{72619451-7591-4AB3-B0D3-FF3DE7D15488}" presName="aSpace" presStyleCnt="0"/>
      <dgm:spPr/>
    </dgm:pt>
  </dgm:ptLst>
  <dgm:cxnLst>
    <dgm:cxn modelId="{7F930F14-9F40-4C35-9588-C9F2A537CBDD}" type="presOf" srcId="{6FFCC0C2-E11B-4B1D-AE43-81706B9FD605}" destId="{9BCB66FA-796E-40D1-BE7D-4CE09BC2500C}" srcOrd="0" destOrd="0" presId="urn:microsoft.com/office/officeart/2005/8/layout/pyramid2"/>
    <dgm:cxn modelId="{AD5BDE2A-9122-4605-A9DF-33D5AC318FC5}" type="presOf" srcId="{C06B4BEB-0B69-4CDA-B838-EE9C5C9A787B}" destId="{C8C961F2-5825-4275-A949-B201001EA351}" srcOrd="0" destOrd="0" presId="urn:microsoft.com/office/officeart/2005/8/layout/pyramid2"/>
    <dgm:cxn modelId="{4864A98C-36F9-4AB4-B236-9E1B2A830B93}" type="presOf" srcId="{36AE4989-53DB-49D7-9759-01B96F1F34CA}" destId="{80974856-4342-4107-BE4C-FA018A6988C7}" srcOrd="0" destOrd="0" presId="urn:microsoft.com/office/officeart/2005/8/layout/pyramid2"/>
    <dgm:cxn modelId="{BEB5FF84-7A83-4F19-BE12-2159535769E1}" srcId="{36AE4989-53DB-49D7-9759-01B96F1F34CA}" destId="{6FFCC0C2-E11B-4B1D-AE43-81706B9FD605}" srcOrd="0" destOrd="0" parTransId="{5B5C2F57-CCC3-4D9E-8244-5BBE3356BF97}" sibTransId="{C100898F-52E6-4BD9-A72E-793C7C988CAB}"/>
    <dgm:cxn modelId="{C5BBAB61-345F-4293-ACE1-F1D336BEA799}" type="presOf" srcId="{72619451-7591-4AB3-B0D3-FF3DE7D15488}" destId="{CA2C1B82-55F0-4A73-BE7D-C38808C0E3C7}" srcOrd="0" destOrd="0" presId="urn:microsoft.com/office/officeart/2005/8/layout/pyramid2"/>
    <dgm:cxn modelId="{EBA46AFF-F41A-4873-9F12-8A2F99461A22}" srcId="{36AE4989-53DB-49D7-9759-01B96F1F34CA}" destId="{C06B4BEB-0B69-4CDA-B838-EE9C5C9A787B}" srcOrd="1" destOrd="0" parTransId="{99A0ED68-2C8D-4365-AA16-C78A2F8BAC20}" sibTransId="{21B60944-67ED-417A-9516-4CB6B5115388}"/>
    <dgm:cxn modelId="{15E452AA-5016-446D-B2DF-C0FA772DF5C0}" srcId="{36AE4989-53DB-49D7-9759-01B96F1F34CA}" destId="{72619451-7591-4AB3-B0D3-FF3DE7D15488}" srcOrd="2" destOrd="0" parTransId="{69F87E4E-E92C-442C-93BD-D1AC1306C940}" sibTransId="{178E87CF-0EAE-4CAA-8624-7A19EE1B600C}"/>
    <dgm:cxn modelId="{01539955-2CD9-4592-BD5E-7C6BE3580E98}" type="presParOf" srcId="{80974856-4342-4107-BE4C-FA018A6988C7}" destId="{F694B927-7B09-4A4E-9210-3D9E57754934}" srcOrd="0" destOrd="0" presId="urn:microsoft.com/office/officeart/2005/8/layout/pyramid2"/>
    <dgm:cxn modelId="{2EDA83AA-260A-4DCF-9111-B927C7CBA218}" type="presParOf" srcId="{80974856-4342-4107-BE4C-FA018A6988C7}" destId="{91D9A4AD-F2C6-49E4-B098-2277A55D32DF}" srcOrd="1" destOrd="0" presId="urn:microsoft.com/office/officeart/2005/8/layout/pyramid2"/>
    <dgm:cxn modelId="{93F0339E-B636-4157-BF6D-80D18B0EEABF}" type="presParOf" srcId="{91D9A4AD-F2C6-49E4-B098-2277A55D32DF}" destId="{9BCB66FA-796E-40D1-BE7D-4CE09BC2500C}" srcOrd="0" destOrd="0" presId="urn:microsoft.com/office/officeart/2005/8/layout/pyramid2"/>
    <dgm:cxn modelId="{64178E25-0446-4951-8E65-289B9E715F6F}" type="presParOf" srcId="{91D9A4AD-F2C6-49E4-B098-2277A55D32DF}" destId="{3FEDECB9-EBA4-4800-B3D1-AD7CBD8D5D6C}" srcOrd="1" destOrd="0" presId="urn:microsoft.com/office/officeart/2005/8/layout/pyramid2"/>
    <dgm:cxn modelId="{E66EDBB7-C54A-4D4D-B16D-0EF2083BEF47}" type="presParOf" srcId="{91D9A4AD-F2C6-49E4-B098-2277A55D32DF}" destId="{C8C961F2-5825-4275-A949-B201001EA351}" srcOrd="2" destOrd="0" presId="urn:microsoft.com/office/officeart/2005/8/layout/pyramid2"/>
    <dgm:cxn modelId="{1C70EB25-0D3F-4503-86DE-1969C450B6AC}" type="presParOf" srcId="{91D9A4AD-F2C6-49E4-B098-2277A55D32DF}" destId="{0C508A2B-859A-4F8F-A9E8-F5A7FD8E167C}" srcOrd="3" destOrd="0" presId="urn:microsoft.com/office/officeart/2005/8/layout/pyramid2"/>
    <dgm:cxn modelId="{E4057ED7-292D-4EE6-9904-BD4DC66B2B37}" type="presParOf" srcId="{91D9A4AD-F2C6-49E4-B098-2277A55D32DF}" destId="{CA2C1B82-55F0-4A73-BE7D-C38808C0E3C7}" srcOrd="4" destOrd="0" presId="urn:microsoft.com/office/officeart/2005/8/layout/pyramid2"/>
    <dgm:cxn modelId="{867708EE-5BCC-428E-A969-B869E7B6C5B4}" type="presParOf" srcId="{91D9A4AD-F2C6-49E4-B098-2277A55D32DF}" destId="{735BF67B-0385-41CC-96A6-21A6B602A8C9}" srcOrd="5" destOrd="0" presId="urn:microsoft.com/office/officeart/2005/8/layout/pyramid2"/>
  </dgm:cxnLst>
  <dgm:bg/>
  <dgm:whole/>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307B77-A543-45C1-A6D8-D6F1D3D9F7ED}" type="datetimeFigureOut">
              <a:rPr lang="en-US" smtClean="0"/>
              <a:pPr/>
              <a:t>7/24/2020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7D4688-D018-4BAF-8564-D1A327F3994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7D4688-D018-4BAF-8564-D1A327F3994C}" type="slidenum">
              <a:rPr lang="en-US" smtClean="0"/>
              <a:pPr/>
              <a:t>18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7D4688-D018-4BAF-8564-D1A327F3994C}"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C1B1F5B-4637-43DE-ABE0-C822F96511D8}" type="datetimeFigureOut">
              <a:rPr lang="en-US" smtClean="0"/>
              <a:pPr/>
              <a:t>7/24/2020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F709642D-5B15-47B1-9259-526ABCBB0C9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C1B1F5B-4637-43DE-ABE0-C822F96511D8}" type="datetimeFigureOut">
              <a:rPr lang="en-US" smtClean="0"/>
              <a:pPr/>
              <a:t>7/24/2020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F709642D-5B15-47B1-9259-526ABCBB0C9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C1B1F5B-4637-43DE-ABE0-C822F96511D8}" type="datetimeFigureOut">
              <a:rPr lang="en-US" smtClean="0"/>
              <a:pPr/>
              <a:t>7/24/2020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F709642D-5B15-47B1-9259-526ABCBB0C9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C1B1F5B-4637-43DE-ABE0-C822F96511D8}" type="datetimeFigureOut">
              <a:rPr lang="en-US" smtClean="0"/>
              <a:pPr/>
              <a:t>7/24/2020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F709642D-5B15-47B1-9259-526ABCBB0C9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C1B1F5B-4637-43DE-ABE0-C822F96511D8}" type="datetimeFigureOut">
              <a:rPr lang="en-US" smtClean="0"/>
              <a:pPr/>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F709642D-5B15-47B1-9259-526ABCBB0C9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C1B1F5B-4637-43DE-ABE0-C822F96511D8}" type="datetimeFigureOut">
              <a:rPr lang="en-US" smtClean="0"/>
              <a:pPr/>
              <a:t>7/24/2020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9642D-5B15-47B1-9259-526ABCBB0C9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C1B1F5B-4637-43DE-ABE0-C822F96511D8}" type="datetimeFigureOut">
              <a:rPr lang="en-US" smtClean="0"/>
              <a:pPr/>
              <a:t>7/24/2020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9642D-5B15-47B1-9259-526ABCBB0C9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C1B1F5B-4637-43DE-ABE0-C822F96511D8}" type="datetimeFigureOut">
              <a:rPr lang="en-US" smtClean="0"/>
              <a:pPr/>
              <a:t>7/24/2020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9642D-5B15-47B1-9259-526ABCBB0C9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C1B1F5B-4637-43DE-ABE0-C822F96511D8}" type="datetimeFigureOut">
              <a:rPr lang="en-US" smtClean="0"/>
              <a:pPr/>
              <a:t>7/24/2020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F709642D-5B15-47B1-9259-526ABCBB0C9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1B1F5B-4637-43DE-ABE0-C822F96511D8}" type="datetimeFigureOut">
              <a:rPr lang="en-US" smtClean="0"/>
              <a:pPr/>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9642D-5B15-47B1-9259-526ABCBB0C9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1B1F5B-4637-43DE-ABE0-C822F96511D8}" type="datetimeFigureOut">
              <a:rPr lang="en-US" smtClean="0"/>
              <a:pPr/>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9642D-5B15-47B1-9259-526ABCBB0C9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C1B1F5B-4637-43DE-ABE0-C822F96511D8}" type="datetimeFigureOut">
              <a:rPr lang="en-US" smtClean="0"/>
              <a:pPr/>
              <a:t>7/24/2020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709642D-5B15-47B1-9259-526ABCBB0C9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learncbse.in/" TargetMode="External"/><Relationship Id="rId3" Type="http://schemas.openxmlformats.org/officeDocument/2006/relationships/hyperlink" Target="http://www.ncert.nic.in/" TargetMode="External"/><Relationship Id="rId7" Type="http://schemas.openxmlformats.org/officeDocument/2006/relationships/hyperlink" Target="http://edurev.i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extramarks.com/" TargetMode="External"/><Relationship Id="rId5" Type="http://schemas.openxmlformats.org/officeDocument/2006/relationships/hyperlink" Target="https://studytution.com/" TargetMode="External"/><Relationship Id="rId4" Type="http://schemas.openxmlformats.org/officeDocument/2006/relationships/hyperlink" Target="http://www.mycbseguide.co/"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5257800" cy="3657600"/>
          </a:xfrm>
        </p:spPr>
        <p:style>
          <a:lnRef idx="2">
            <a:schemeClr val="accent1"/>
          </a:lnRef>
          <a:fillRef idx="1">
            <a:schemeClr val="lt1"/>
          </a:fillRef>
          <a:effectRef idx="0">
            <a:schemeClr val="accent1"/>
          </a:effectRef>
          <a:fontRef idx="minor">
            <a:schemeClr val="dk1"/>
          </a:fontRef>
        </p:style>
        <p:txBody>
          <a:bodyPr>
            <a:normAutofit/>
          </a:bodyPr>
          <a:lstStyle/>
          <a:p>
            <a:pPr algn="ctr"/>
            <a:r>
              <a:rPr lang="en-US" sz="2800" dirty="0" smtClean="0">
                <a:latin typeface="Adobe Ming Std L" pitchFamily="18" charset="-128"/>
                <a:ea typeface="Adobe Ming Std L" pitchFamily="18" charset="-128"/>
              </a:rPr>
              <a:t>Class –XI</a:t>
            </a:r>
            <a:br>
              <a:rPr lang="en-US" sz="2800" dirty="0" smtClean="0">
                <a:latin typeface="Adobe Ming Std L" pitchFamily="18" charset="-128"/>
                <a:ea typeface="Adobe Ming Std L" pitchFamily="18" charset="-128"/>
              </a:rPr>
            </a:br>
            <a:r>
              <a:rPr lang="en-US" sz="2800" dirty="0" smtClean="0">
                <a:latin typeface="Adobe Ming Std L" pitchFamily="18" charset="-128"/>
                <a:ea typeface="Adobe Ming Std L" pitchFamily="18" charset="-128"/>
              </a:rPr>
              <a:t>Subject: History </a:t>
            </a:r>
            <a:br>
              <a:rPr lang="en-US" sz="2800" dirty="0" smtClean="0">
                <a:latin typeface="Adobe Ming Std L" pitchFamily="18" charset="-128"/>
                <a:ea typeface="Adobe Ming Std L" pitchFamily="18" charset="-128"/>
              </a:rPr>
            </a:br>
            <a:r>
              <a:rPr lang="en-US" sz="2800" dirty="0" smtClean="0">
                <a:latin typeface="Adobe Ming Std L" pitchFamily="18" charset="-128"/>
                <a:ea typeface="Adobe Ming Std L" pitchFamily="18" charset="-128"/>
              </a:rPr>
              <a:t/>
            </a:r>
            <a:br>
              <a:rPr lang="en-US" sz="2800" dirty="0" smtClean="0">
                <a:latin typeface="Adobe Ming Std L" pitchFamily="18" charset="-128"/>
                <a:ea typeface="Adobe Ming Std L" pitchFamily="18" charset="-128"/>
              </a:rPr>
            </a:br>
            <a:r>
              <a:rPr lang="en-US" sz="2800" dirty="0" smtClean="0">
                <a:latin typeface="Adobe Ming Std L" pitchFamily="18" charset="-128"/>
                <a:ea typeface="Adobe Ming Std L" pitchFamily="18" charset="-128"/>
              </a:rPr>
              <a:t>Topic: An </a:t>
            </a:r>
            <a:r>
              <a:rPr lang="en-US" sz="2800" dirty="0">
                <a:latin typeface="Adobe Ming Std L" pitchFamily="18" charset="-128"/>
                <a:ea typeface="Adobe Ming Std L" pitchFamily="18" charset="-128"/>
              </a:rPr>
              <a:t>Empire Across Three Continents</a:t>
            </a:r>
          </a:p>
        </p:txBody>
      </p:sp>
      <p:sp>
        <p:nvSpPr>
          <p:cNvPr id="3" name="Subtitle 2"/>
          <p:cNvSpPr>
            <a:spLocks noGrp="1"/>
          </p:cNvSpPr>
          <p:nvPr>
            <p:ph type="subTitle" idx="1"/>
          </p:nvPr>
        </p:nvSpPr>
        <p:spPr>
          <a:xfrm>
            <a:off x="381000" y="3886200"/>
            <a:ext cx="5562600" cy="2590800"/>
          </a:xfrm>
        </p:spPr>
        <p:txBody>
          <a:bodyPr/>
          <a:lstStyle/>
          <a:p>
            <a:r>
              <a:rPr lang="en-US" dirty="0" smtClean="0">
                <a:latin typeface="Becker-Medium" pitchFamily="2" charset="0"/>
              </a:rPr>
              <a:t>Made By: </a:t>
            </a:r>
            <a:r>
              <a:rPr lang="en-US" dirty="0" err="1" smtClean="0">
                <a:latin typeface="Becker-Medium" pitchFamily="2" charset="0"/>
              </a:rPr>
              <a:t>Anupam</a:t>
            </a:r>
            <a:r>
              <a:rPr lang="en-US" dirty="0" smtClean="0">
                <a:latin typeface="Becker-Medium" pitchFamily="2" charset="0"/>
              </a:rPr>
              <a:t> </a:t>
            </a:r>
            <a:r>
              <a:rPr lang="en-US" dirty="0" err="1" smtClean="0">
                <a:latin typeface="Becker-Medium" pitchFamily="2" charset="0"/>
              </a:rPr>
              <a:t>Handa</a:t>
            </a:r>
            <a:endParaRPr lang="en-US" dirty="0" smtClean="0">
              <a:latin typeface="Becker-Medium" pitchFamily="2" charset="0"/>
            </a:endParaRPr>
          </a:p>
          <a:p>
            <a:r>
              <a:rPr lang="en-US" dirty="0" smtClean="0">
                <a:latin typeface="Becker-Medium" pitchFamily="2" charset="0"/>
              </a:rPr>
              <a:t>PGT-History</a:t>
            </a:r>
          </a:p>
          <a:p>
            <a:r>
              <a:rPr lang="en-US" dirty="0" smtClean="0">
                <a:latin typeface="Becker-Medium" pitchFamily="2" charset="0"/>
              </a:rPr>
              <a:t>Air Force School, </a:t>
            </a:r>
            <a:r>
              <a:rPr lang="en-US" dirty="0" err="1" smtClean="0">
                <a:latin typeface="Becker-Medium" pitchFamily="2" charset="0"/>
              </a:rPr>
              <a:t>Ambala</a:t>
            </a:r>
            <a:r>
              <a:rPr lang="en-US" dirty="0" smtClean="0">
                <a:latin typeface="Becker-Medium" pitchFamily="2" charset="0"/>
              </a:rPr>
              <a:t> </a:t>
            </a:r>
            <a:r>
              <a:rPr lang="en-US" dirty="0" err="1" smtClean="0">
                <a:latin typeface="Becker-Medium" pitchFamily="2" charset="0"/>
              </a:rPr>
              <a:t>Cantt</a:t>
            </a:r>
            <a:endParaRPr lang="en-US" dirty="0" smtClean="0">
              <a:latin typeface="Becker-Medium" pitchFamily="2" charset="0"/>
            </a:endParaRPr>
          </a:p>
          <a:p>
            <a:r>
              <a:rPr lang="en-US" dirty="0" smtClean="0">
                <a:latin typeface="Becker-Medium" pitchFamily="2" charset="0"/>
              </a:rPr>
              <a:t>handa.anupam@gmail.com</a:t>
            </a:r>
          </a:p>
          <a:p>
            <a:endParaRPr lang="en-US" dirty="0"/>
          </a:p>
        </p:txBody>
      </p:sp>
      <p:pic>
        <p:nvPicPr>
          <p:cNvPr id="19458" name="Picture 2" descr="C:\Users\HCL\Desktop\pics\images (20).jpg"/>
          <p:cNvPicPr>
            <a:picLocks noChangeAspect="1" noChangeArrowheads="1"/>
          </p:cNvPicPr>
          <p:nvPr/>
        </p:nvPicPr>
        <p:blipFill>
          <a:blip r:embed="rId2"/>
          <a:srcRect/>
          <a:stretch>
            <a:fillRect/>
          </a:stretch>
        </p:blipFill>
        <p:spPr bwMode="auto">
          <a:xfrm>
            <a:off x="5791200" y="304800"/>
            <a:ext cx="3200400" cy="624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style>
          <a:lnRef idx="1">
            <a:schemeClr val="accent2"/>
          </a:lnRef>
          <a:fillRef idx="3">
            <a:schemeClr val="accent2"/>
          </a:fillRef>
          <a:effectRef idx="2">
            <a:schemeClr val="accent2"/>
          </a:effectRef>
          <a:fontRef idx="minor">
            <a:schemeClr val="lt1"/>
          </a:fontRef>
        </p:style>
      </p:pic>
      <p:pic>
        <p:nvPicPr>
          <p:cNvPr id="5" name="Picture 4"/>
          <p:cNvPicPr>
            <a:picLocks noChangeAspect="1" noChangeArrowheads="1"/>
          </p:cNvPicPr>
          <p:nvPr/>
        </p:nvPicPr>
        <p:blipFill>
          <a:blip r:embed="rId3" cstate="print"/>
          <a:srcRect/>
          <a:stretch>
            <a:fillRect/>
          </a:stretch>
        </p:blipFill>
        <p:spPr bwMode="auto">
          <a:xfrm>
            <a:off x="228600" y="334736"/>
            <a:ext cx="838200" cy="1227364"/>
          </a:xfrm>
          <a:prstGeom prst="rect">
            <a:avLst/>
          </a:prstGeom>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dobe Ming Std L" pitchFamily="18" charset="-128"/>
                <a:ea typeface="Adobe Ming Std L" pitchFamily="18" charset="-128"/>
              </a:rPr>
              <a:t>Introduction</a:t>
            </a:r>
            <a:endParaRPr lang="en-US" b="1" dirty="0">
              <a:latin typeface="Adobe Ming Std L" pitchFamily="18" charset="-128"/>
              <a:ea typeface="Adobe Ming Std L" pitchFamily="18" charset="-128"/>
            </a:endParaRPr>
          </a:p>
        </p:txBody>
      </p:sp>
      <p:sp>
        <p:nvSpPr>
          <p:cNvPr id="3" name="Content Placeholder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algn="just"/>
            <a:r>
              <a:rPr lang="en-US" dirty="0">
                <a:latin typeface="Adobe Ming Std L" pitchFamily="18" charset="-128"/>
                <a:ea typeface="Adobe Ming Std L" pitchFamily="18" charset="-128"/>
              </a:rPr>
              <a:t>By the sixth century BCE, Iranians had established control </a:t>
            </a:r>
            <a:r>
              <a:rPr lang="en-US" dirty="0" smtClean="0">
                <a:latin typeface="Adobe Ming Std L" pitchFamily="18" charset="-128"/>
                <a:ea typeface="Adobe Ming Std L" pitchFamily="18" charset="-128"/>
              </a:rPr>
              <a:t>over major </a:t>
            </a:r>
            <a:r>
              <a:rPr lang="en-US" dirty="0">
                <a:latin typeface="Adobe Ming Std L" pitchFamily="18" charset="-128"/>
                <a:ea typeface="Adobe Ming Std L" pitchFamily="18" charset="-128"/>
              </a:rPr>
              <a:t>parts of the Assyrian empire. Networks of trade </a:t>
            </a:r>
            <a:r>
              <a:rPr lang="en-US" dirty="0" smtClean="0">
                <a:latin typeface="Adobe Ming Std L" pitchFamily="18" charset="-128"/>
                <a:ea typeface="Adobe Ming Std L" pitchFamily="18" charset="-128"/>
              </a:rPr>
              <a:t>developed overland</a:t>
            </a:r>
            <a:r>
              <a:rPr lang="en-US" dirty="0">
                <a:latin typeface="Adobe Ming Std L" pitchFamily="18" charset="-128"/>
                <a:ea typeface="Adobe Ming Std L" pitchFamily="18" charset="-128"/>
              </a:rPr>
              <a:t>, as well as along the coasts of the Mediterranean Sea</a:t>
            </a:r>
            <a:r>
              <a:rPr lang="en-US" dirty="0" smtClean="0">
                <a:latin typeface="Adobe Ming Std L" pitchFamily="18" charset="-128"/>
                <a:ea typeface="Adobe Ming Std L" pitchFamily="18" charset="-128"/>
              </a:rPr>
              <a:t>.</a:t>
            </a:r>
            <a:r>
              <a:rPr lang="en-US" dirty="0">
                <a:latin typeface="Adobe Ming Std L" pitchFamily="18" charset="-128"/>
                <a:ea typeface="Adobe Ming Std L" pitchFamily="18" charset="-128"/>
              </a:rPr>
              <a:t> In the eastern Mediterranean, Greek cities and their colonies </a:t>
            </a:r>
            <a:r>
              <a:rPr lang="en-US" dirty="0" smtClean="0">
                <a:latin typeface="Adobe Ming Std L" pitchFamily="18" charset="-128"/>
                <a:ea typeface="Adobe Ming Std L" pitchFamily="18" charset="-128"/>
              </a:rPr>
              <a:t>benefited from </a:t>
            </a:r>
            <a:r>
              <a:rPr lang="en-US" dirty="0">
                <a:latin typeface="Adobe Ming Std L" pitchFamily="18" charset="-128"/>
                <a:ea typeface="Adobe Ming Std L" pitchFamily="18" charset="-128"/>
              </a:rPr>
              <a:t>improvements in trade that were the result of these </a:t>
            </a:r>
            <a:r>
              <a:rPr lang="en-US" dirty="0" smtClean="0">
                <a:latin typeface="Adobe Ming Std L" pitchFamily="18" charset="-128"/>
                <a:ea typeface="Adobe Ming Std L" pitchFamily="18" charset="-128"/>
              </a:rPr>
              <a:t>changes. They </a:t>
            </a:r>
            <a:r>
              <a:rPr lang="en-US" dirty="0">
                <a:latin typeface="Adobe Ming Std L" pitchFamily="18" charset="-128"/>
                <a:ea typeface="Adobe Ming Std L" pitchFamily="18" charset="-128"/>
              </a:rPr>
              <a:t>also benefited from close trade with nomadic people to the </a:t>
            </a:r>
            <a:r>
              <a:rPr lang="en-US" dirty="0" smtClean="0">
                <a:latin typeface="Adobe Ming Std L" pitchFamily="18" charset="-128"/>
                <a:ea typeface="Adobe Ming Std L" pitchFamily="18" charset="-128"/>
              </a:rPr>
              <a:t>north of </a:t>
            </a:r>
            <a:r>
              <a:rPr lang="en-US" dirty="0">
                <a:latin typeface="Adobe Ming Std L" pitchFamily="18" charset="-128"/>
                <a:ea typeface="Adobe Ming Std L" pitchFamily="18" charset="-128"/>
              </a:rPr>
              <a:t>the Black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dobe Ming Std L" pitchFamily="18" charset="-128"/>
                <a:ea typeface="Adobe Ming Std L" pitchFamily="18" charset="-128"/>
              </a:rPr>
              <a:t>Ruins at Greek City of Corinth</a:t>
            </a:r>
            <a:endParaRPr lang="en-US" b="1" dirty="0">
              <a:latin typeface="Adobe Ming Std L" pitchFamily="18" charset="-128"/>
              <a:ea typeface="Adobe Ming Std L" pitchFamily="18" charset="-128"/>
            </a:endParaRPr>
          </a:p>
        </p:txBody>
      </p:sp>
      <p:pic>
        <p:nvPicPr>
          <p:cNvPr id="1026" name="Picture 2" descr="C:\Users\HCL\Desktop\pics\images (2).jpg"/>
          <p:cNvPicPr>
            <a:picLocks noGrp="1" noChangeAspect="1" noChangeArrowheads="1"/>
          </p:cNvPicPr>
          <p:nvPr>
            <p:ph idx="1"/>
          </p:nvPr>
        </p:nvPicPr>
        <p:blipFill>
          <a:blip r:embed="rId2"/>
          <a:stretch>
            <a:fillRect/>
          </a:stretch>
        </p:blipFill>
        <p:spPr bwMode="auto">
          <a:xfrm>
            <a:off x="1635606" y="1554163"/>
            <a:ext cx="6025187" cy="4525962"/>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ctr"/>
            <a:r>
              <a:rPr lang="en-US" b="1" dirty="0" smtClean="0">
                <a:latin typeface="Adobe Ming Std L" pitchFamily="18" charset="-128"/>
                <a:ea typeface="Adobe Ming Std L" pitchFamily="18" charset="-128"/>
              </a:rPr>
              <a:t>Alexandra the Great</a:t>
            </a:r>
            <a:endParaRPr lang="en-US" b="1" dirty="0">
              <a:latin typeface="Adobe Ming Std L" pitchFamily="18" charset="-128"/>
              <a:ea typeface="Adobe Ming Std L" pitchFamily="18" charset="-128"/>
            </a:endParaRPr>
          </a:p>
        </p:txBody>
      </p:sp>
      <p:pic>
        <p:nvPicPr>
          <p:cNvPr id="14338" name="Picture 2" descr="C:\Users\HCL\Desktop\pics\images (4).jpg"/>
          <p:cNvPicPr>
            <a:picLocks noGrp="1" noChangeAspect="1" noChangeArrowheads="1"/>
          </p:cNvPicPr>
          <p:nvPr>
            <p:ph sz="half" idx="1"/>
          </p:nvPr>
        </p:nvPicPr>
        <p:blipFill>
          <a:blip r:embed="rId2"/>
          <a:srcRect/>
          <a:stretch>
            <a:fillRect/>
          </a:stretch>
        </p:blipFill>
        <p:spPr bwMode="auto">
          <a:xfrm>
            <a:off x="381000" y="1066800"/>
            <a:ext cx="4267200" cy="5181600"/>
          </a:xfrm>
          <a:prstGeom prst="rect">
            <a:avLst/>
          </a:prstGeom>
          <a:ln>
            <a:noFill/>
          </a:ln>
          <a:effectLst>
            <a:softEdge rad="112500"/>
          </a:effectLst>
        </p:spPr>
      </p:pic>
      <p:pic>
        <p:nvPicPr>
          <p:cNvPr id="14339" name="Picture 3" descr="C:\Users\HCL\Desktop\pics\images (5).jpg"/>
          <p:cNvPicPr>
            <a:picLocks noGrp="1" noChangeAspect="1" noChangeArrowheads="1"/>
          </p:cNvPicPr>
          <p:nvPr>
            <p:ph sz="half" idx="2"/>
          </p:nvPr>
        </p:nvPicPr>
        <p:blipFill>
          <a:blip r:embed="rId3"/>
          <a:srcRect/>
          <a:stretch>
            <a:fillRect/>
          </a:stretch>
        </p:blipFill>
        <p:spPr bwMode="auto">
          <a:xfrm>
            <a:off x="4648200" y="1066800"/>
            <a:ext cx="4267200" cy="5181600"/>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style>
          <a:lnRef idx="2">
            <a:schemeClr val="accent4"/>
          </a:lnRef>
          <a:fillRef idx="1">
            <a:schemeClr val="lt1"/>
          </a:fillRef>
          <a:effectRef idx="0">
            <a:schemeClr val="accent4"/>
          </a:effectRef>
          <a:fontRef idx="minor">
            <a:schemeClr val="dk1"/>
          </a:fontRef>
        </p:style>
        <p:txBody>
          <a:bodyPr>
            <a:noAutofit/>
          </a:bodyPr>
          <a:lstStyle/>
          <a:p>
            <a:pPr algn="just"/>
            <a:r>
              <a:rPr lang="en-US" sz="2800" dirty="0">
                <a:solidFill>
                  <a:schemeClr val="dk1"/>
                </a:solidFill>
                <a:latin typeface="Adobe Ming Std L" pitchFamily="18" charset="-128"/>
                <a:ea typeface="Adobe Ming Std L" pitchFamily="18" charset="-128"/>
              </a:rPr>
              <a:t>From among the </a:t>
            </a:r>
            <a:r>
              <a:rPr lang="en-US" sz="2800" dirty="0" smtClean="0">
                <a:solidFill>
                  <a:schemeClr val="dk1"/>
                </a:solidFill>
                <a:latin typeface="Adobe Ming Std L" pitchFamily="18" charset="-128"/>
                <a:ea typeface="Adobe Ming Std L" pitchFamily="18" charset="-128"/>
              </a:rPr>
              <a:t>Greek states</a:t>
            </a:r>
            <a:r>
              <a:rPr lang="en-US" sz="2800" dirty="0">
                <a:solidFill>
                  <a:schemeClr val="dk1"/>
                </a:solidFill>
                <a:latin typeface="Adobe Ming Std L" pitchFamily="18" charset="-128"/>
                <a:ea typeface="Adobe Ming Std L" pitchFamily="18" charset="-128"/>
              </a:rPr>
              <a:t>, in the late fourth century BCE, the ruler of the kingdom </a:t>
            </a:r>
            <a:r>
              <a:rPr lang="en-US" sz="2800" dirty="0" smtClean="0">
                <a:solidFill>
                  <a:schemeClr val="dk1"/>
                </a:solidFill>
                <a:latin typeface="Adobe Ming Std L" pitchFamily="18" charset="-128"/>
                <a:ea typeface="Adobe Ming Std L" pitchFamily="18" charset="-128"/>
              </a:rPr>
              <a:t>of Macedon</a:t>
            </a:r>
            <a:r>
              <a:rPr lang="en-US" sz="2800" dirty="0">
                <a:solidFill>
                  <a:schemeClr val="dk1"/>
                </a:solidFill>
                <a:latin typeface="Adobe Ming Std L" pitchFamily="18" charset="-128"/>
                <a:ea typeface="Adobe Ming Std L" pitchFamily="18" charset="-128"/>
              </a:rPr>
              <a:t>, Alexander, undertook a series of military campaigns </a:t>
            </a:r>
            <a:r>
              <a:rPr lang="en-US" sz="2800" dirty="0" smtClean="0">
                <a:solidFill>
                  <a:schemeClr val="dk1"/>
                </a:solidFill>
                <a:latin typeface="Adobe Ming Std L" pitchFamily="18" charset="-128"/>
                <a:ea typeface="Adobe Ming Std L" pitchFamily="18" charset="-128"/>
              </a:rPr>
              <a:t>and conquered </a:t>
            </a:r>
            <a:r>
              <a:rPr lang="en-US" sz="2800" dirty="0">
                <a:solidFill>
                  <a:schemeClr val="dk1"/>
                </a:solidFill>
                <a:latin typeface="Adobe Ming Std L" pitchFamily="18" charset="-128"/>
                <a:ea typeface="Adobe Ming Std L" pitchFamily="18" charset="-128"/>
              </a:rPr>
              <a:t>parts of North Africa, West Asia and Iran, reaching up </a:t>
            </a:r>
            <a:r>
              <a:rPr lang="en-US" sz="2800" dirty="0" smtClean="0">
                <a:solidFill>
                  <a:schemeClr val="dk1"/>
                </a:solidFill>
                <a:latin typeface="Adobe Ming Std L" pitchFamily="18" charset="-128"/>
                <a:ea typeface="Adobe Ming Std L" pitchFamily="18" charset="-128"/>
              </a:rPr>
              <a:t>to the </a:t>
            </a:r>
            <a:r>
              <a:rPr lang="en-US" sz="2800" dirty="0">
                <a:solidFill>
                  <a:schemeClr val="dk1"/>
                </a:solidFill>
                <a:latin typeface="Adobe Ming Std L" pitchFamily="18" charset="-128"/>
                <a:ea typeface="Adobe Ming Std L" pitchFamily="18" charset="-128"/>
              </a:rPr>
              <a:t>Beas. Here, his soldiers refused to proceed further east. </a:t>
            </a:r>
            <a:r>
              <a:rPr lang="en-US" sz="2800" dirty="0" smtClean="0">
                <a:solidFill>
                  <a:schemeClr val="dk1"/>
                </a:solidFill>
                <a:latin typeface="Adobe Ming Std L" pitchFamily="18" charset="-128"/>
                <a:ea typeface="Adobe Ming Std L" pitchFamily="18" charset="-128"/>
              </a:rPr>
              <a:t>Alexander’s troops </a:t>
            </a:r>
            <a:r>
              <a:rPr lang="en-US" sz="2800" dirty="0">
                <a:solidFill>
                  <a:schemeClr val="dk1"/>
                </a:solidFill>
                <a:latin typeface="Adobe Ming Std L" pitchFamily="18" charset="-128"/>
                <a:ea typeface="Adobe Ming Std L" pitchFamily="18" charset="-128"/>
              </a:rPr>
              <a:t>retreated, though many Greeks stayed </a:t>
            </a:r>
            <a:r>
              <a:rPr lang="en-US" sz="2800" dirty="0" smtClean="0">
                <a:solidFill>
                  <a:schemeClr val="dk1"/>
                </a:solidFill>
                <a:latin typeface="Adobe Ming Std L" pitchFamily="18" charset="-128"/>
                <a:ea typeface="Adobe Ming Std L" pitchFamily="18" charset="-128"/>
              </a:rPr>
              <a:t>behind. Throughout </a:t>
            </a:r>
            <a:r>
              <a:rPr lang="en-US" sz="2800" dirty="0">
                <a:solidFill>
                  <a:schemeClr val="dk1"/>
                </a:solidFill>
                <a:latin typeface="Adobe Ming Std L" pitchFamily="18" charset="-128"/>
                <a:ea typeface="Adobe Ming Std L" pitchFamily="18" charset="-128"/>
              </a:rPr>
              <a:t>the area under Alexander’s control, ideals and </a:t>
            </a:r>
            <a:r>
              <a:rPr lang="en-US" sz="2800" dirty="0" smtClean="0">
                <a:solidFill>
                  <a:schemeClr val="dk1"/>
                </a:solidFill>
                <a:latin typeface="Adobe Ming Std L" pitchFamily="18" charset="-128"/>
                <a:ea typeface="Adobe Ming Std L" pitchFamily="18" charset="-128"/>
              </a:rPr>
              <a:t>cultural traditions </a:t>
            </a:r>
            <a:r>
              <a:rPr lang="en-US" sz="2800" dirty="0">
                <a:solidFill>
                  <a:schemeClr val="dk1"/>
                </a:solidFill>
                <a:latin typeface="Adobe Ming Std L" pitchFamily="18" charset="-128"/>
                <a:ea typeface="Adobe Ming Std L" pitchFamily="18" charset="-128"/>
              </a:rPr>
              <a:t>were shared amongst the Greeks and the local </a:t>
            </a:r>
            <a:r>
              <a:rPr lang="en-US" sz="2800" dirty="0" smtClean="0">
                <a:solidFill>
                  <a:schemeClr val="dk1"/>
                </a:solidFill>
                <a:latin typeface="Adobe Ming Std L" pitchFamily="18" charset="-128"/>
                <a:ea typeface="Adobe Ming Std L" pitchFamily="18" charset="-128"/>
              </a:rPr>
              <a:t>population. The </a:t>
            </a:r>
            <a:r>
              <a:rPr lang="en-US" sz="2800" dirty="0">
                <a:solidFill>
                  <a:schemeClr val="dk1"/>
                </a:solidFill>
                <a:latin typeface="Adobe Ming Std L" pitchFamily="18" charset="-128"/>
                <a:ea typeface="Adobe Ming Std L" pitchFamily="18" charset="-128"/>
              </a:rPr>
              <a:t>region on the whole became ‘</a:t>
            </a:r>
            <a:r>
              <a:rPr lang="en-US" sz="2800" dirty="0" err="1">
                <a:solidFill>
                  <a:schemeClr val="dk1"/>
                </a:solidFill>
                <a:latin typeface="Adobe Ming Std L" pitchFamily="18" charset="-128"/>
                <a:ea typeface="Adobe Ming Std L" pitchFamily="18" charset="-128"/>
              </a:rPr>
              <a:t>Hellenised</a:t>
            </a:r>
            <a:r>
              <a:rPr lang="en-US" sz="2800" dirty="0">
                <a:solidFill>
                  <a:schemeClr val="dk1"/>
                </a:solidFill>
                <a:latin typeface="Adobe Ming Std L" pitchFamily="18" charset="-128"/>
                <a:ea typeface="Adobe Ming Std L" pitchFamily="18" charset="-128"/>
              </a:rPr>
              <a:t>’ (the Greeks were </a:t>
            </a:r>
            <a:r>
              <a:rPr lang="en-US" sz="2800" dirty="0" smtClean="0">
                <a:solidFill>
                  <a:schemeClr val="dk1"/>
                </a:solidFill>
                <a:latin typeface="Adobe Ming Std L" pitchFamily="18" charset="-128"/>
                <a:ea typeface="Adobe Ming Std L" pitchFamily="18" charset="-128"/>
              </a:rPr>
              <a:t>called Hellenes</a:t>
            </a:r>
            <a:r>
              <a:rPr lang="en-US" sz="2800" dirty="0">
                <a:solidFill>
                  <a:schemeClr val="dk1"/>
                </a:solidFill>
                <a:latin typeface="Adobe Ming Std L" pitchFamily="18" charset="-128"/>
                <a:ea typeface="Adobe Ming Std L" pitchFamily="18" charset="-128"/>
              </a:rPr>
              <a:t>), and Greek became a well-known language throughout</a:t>
            </a:r>
            <a:r>
              <a:rPr lang="en-US" sz="2800"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ctr"/>
            <a:r>
              <a:rPr lang="en-US" dirty="0" smtClean="0">
                <a:latin typeface="Adobe Ming Std L" pitchFamily="18" charset="-128"/>
                <a:ea typeface="Adobe Ming Std L" pitchFamily="18" charset="-128"/>
              </a:rPr>
              <a:t>Features</a:t>
            </a:r>
            <a:endParaRPr lang="en-US" dirty="0">
              <a:latin typeface="Adobe Ming Std L" pitchFamily="18" charset="-128"/>
              <a:ea typeface="Adobe Ming Std L" pitchFamily="18" charset="-128"/>
            </a:endParaRPr>
          </a:p>
        </p:txBody>
      </p:sp>
      <p:sp>
        <p:nvSpPr>
          <p:cNvPr id="3" name="Content Placeholder 2"/>
          <p:cNvSpPr>
            <a:spLocks noGrp="1"/>
          </p:cNvSpPr>
          <p:nvPr>
            <p:ph sz="half" idx="1"/>
          </p:nvPr>
        </p:nvSpPr>
        <p:spPr>
          <a:xfrm>
            <a:off x="457200" y="1219200"/>
            <a:ext cx="4724400" cy="4906963"/>
          </a:xfrm>
        </p:spPr>
        <p:txBody>
          <a:bodyPr>
            <a:normAutofit fontScale="85000" lnSpcReduction="20000"/>
          </a:bodyPr>
          <a:lstStyle/>
          <a:p>
            <a:pPr algn="just"/>
            <a:r>
              <a:rPr lang="en-US" dirty="0">
                <a:latin typeface="Adobe Ming Std L" pitchFamily="18" charset="-128"/>
                <a:ea typeface="Adobe Ming Std L" pitchFamily="18" charset="-128"/>
              </a:rPr>
              <a:t>At the time, Rome was a republic. Government was based on a </a:t>
            </a:r>
            <a:r>
              <a:rPr lang="en-US" dirty="0" smtClean="0">
                <a:latin typeface="Adobe Ming Std L" pitchFamily="18" charset="-128"/>
                <a:ea typeface="Adobe Ming Std L" pitchFamily="18" charset="-128"/>
              </a:rPr>
              <a:t>complex system </a:t>
            </a:r>
            <a:r>
              <a:rPr lang="en-US" dirty="0">
                <a:latin typeface="Adobe Ming Std L" pitchFamily="18" charset="-128"/>
                <a:ea typeface="Adobe Ming Std L" pitchFamily="18" charset="-128"/>
              </a:rPr>
              <a:t>of election, but its political institutions gave some </a:t>
            </a:r>
            <a:r>
              <a:rPr lang="en-US" dirty="0" smtClean="0">
                <a:latin typeface="Adobe Ming Std L" pitchFamily="18" charset="-128"/>
                <a:ea typeface="Adobe Ming Std L" pitchFamily="18" charset="-128"/>
              </a:rPr>
              <a:t>importance to </a:t>
            </a:r>
            <a:r>
              <a:rPr lang="en-US" dirty="0">
                <a:latin typeface="Adobe Ming Std L" pitchFamily="18" charset="-128"/>
                <a:ea typeface="Adobe Ming Std L" pitchFamily="18" charset="-128"/>
              </a:rPr>
              <a:t>birth and wealth and society benefited from slavery. </a:t>
            </a:r>
            <a:endParaRPr lang="en-US" dirty="0" smtClean="0">
              <a:latin typeface="Adobe Ming Std L" pitchFamily="18" charset="-128"/>
              <a:ea typeface="Adobe Ming Std L" pitchFamily="18" charset="-128"/>
            </a:endParaRPr>
          </a:p>
          <a:p>
            <a:pPr algn="just"/>
            <a:r>
              <a:rPr lang="en-US" dirty="0" smtClean="0">
                <a:latin typeface="Adobe Ming Std L" pitchFamily="18" charset="-128"/>
                <a:ea typeface="Adobe Ming Std L" pitchFamily="18" charset="-128"/>
              </a:rPr>
              <a:t>In </a:t>
            </a:r>
            <a:r>
              <a:rPr lang="en-US" dirty="0">
                <a:latin typeface="Adobe Ming Std L" pitchFamily="18" charset="-128"/>
                <a:ea typeface="Adobe Ming Std L" pitchFamily="18" charset="-128"/>
              </a:rPr>
              <a:t>the middle of the first </a:t>
            </a:r>
            <a:r>
              <a:rPr lang="en-US" dirty="0" smtClean="0">
                <a:latin typeface="Adobe Ming Std L" pitchFamily="18" charset="-128"/>
                <a:ea typeface="Adobe Ming Std L" pitchFamily="18" charset="-128"/>
              </a:rPr>
              <a:t>century   BCE</a:t>
            </a:r>
            <a:r>
              <a:rPr lang="en-US" dirty="0">
                <a:latin typeface="Adobe Ming Std L" pitchFamily="18" charset="-128"/>
                <a:ea typeface="Adobe Ming Std L" pitchFamily="18" charset="-128"/>
              </a:rPr>
              <a:t>, under Julius Caesar, a high-born military commander, </a:t>
            </a:r>
            <a:r>
              <a:rPr lang="en-US" dirty="0" smtClean="0">
                <a:latin typeface="Adobe Ming Std L" pitchFamily="18" charset="-128"/>
                <a:ea typeface="Adobe Ming Std L" pitchFamily="18" charset="-128"/>
              </a:rPr>
              <a:t>this‘ Roman </a:t>
            </a:r>
            <a:r>
              <a:rPr lang="en-US" dirty="0">
                <a:latin typeface="Adobe Ming Std L" pitchFamily="18" charset="-128"/>
                <a:ea typeface="Adobe Ming Std L" pitchFamily="18" charset="-128"/>
              </a:rPr>
              <a:t>Empire’ was </a:t>
            </a:r>
            <a:r>
              <a:rPr lang="en-US" dirty="0" smtClean="0">
                <a:latin typeface="Adobe Ming Std L" pitchFamily="18" charset="-128"/>
                <a:ea typeface="Adobe Ming Std L" pitchFamily="18" charset="-128"/>
              </a:rPr>
              <a:t>extended </a:t>
            </a:r>
            <a:r>
              <a:rPr lang="en-US" dirty="0">
                <a:latin typeface="Adobe Ming Std L" pitchFamily="18" charset="-128"/>
                <a:ea typeface="Adobe Ming Std L" pitchFamily="18" charset="-128"/>
              </a:rPr>
              <a:t>to present-day Britain and Germany</a:t>
            </a:r>
          </a:p>
        </p:txBody>
      </p:sp>
      <p:pic>
        <p:nvPicPr>
          <p:cNvPr id="2050" name="Picture 2" descr="C:\Users\HCL\Desktop\pics\download.jpg"/>
          <p:cNvPicPr>
            <a:picLocks noGrp="1" noChangeAspect="1" noChangeArrowheads="1"/>
          </p:cNvPicPr>
          <p:nvPr>
            <p:ph sz="half" idx="2"/>
          </p:nvPr>
        </p:nvPicPr>
        <p:blipFill>
          <a:blip r:embed="rId2"/>
          <a:srcRect/>
          <a:stretch>
            <a:fillRect/>
          </a:stretch>
        </p:blipFill>
        <p:spPr bwMode="auto">
          <a:xfrm>
            <a:off x="5486400" y="1219200"/>
            <a:ext cx="3352800" cy="4876800"/>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a:bodyPr>
          <a:lstStyle/>
          <a:p>
            <a:pPr algn="ctr"/>
            <a:r>
              <a:rPr lang="en-US" b="1" dirty="0" smtClean="0">
                <a:latin typeface="Adobe Ming Std L" pitchFamily="18" charset="-128"/>
                <a:ea typeface="Adobe Ming Std L" pitchFamily="18" charset="-128"/>
              </a:rPr>
              <a:t>Sources to Know about Roman History</a:t>
            </a:r>
            <a:endParaRPr lang="en-US" b="1" dirty="0">
              <a:latin typeface="Adobe Ming Std L" pitchFamily="18" charset="-128"/>
              <a:ea typeface="Adobe Ming Std L" pitchFamily="18" charset="-128"/>
            </a:endParaRPr>
          </a:p>
        </p:txBody>
      </p:sp>
      <p:graphicFrame>
        <p:nvGraphicFramePr>
          <p:cNvPr id="5" name="Content Placeholder 4"/>
          <p:cNvGraphicFramePr>
            <a:graphicFrameLocks noGrp="1"/>
          </p:cNvGraphicFramePr>
          <p:nvPr>
            <p:ph idx="1"/>
          </p:nvPr>
        </p:nvGraphicFramePr>
        <p:xfrm>
          <a:off x="457200" y="15240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14400"/>
            <a:ext cx="4038600" cy="5486400"/>
          </a:xfrm>
        </p:spPr>
        <p:txBody>
          <a:bodyPr>
            <a:normAutofit/>
          </a:bodyPr>
          <a:lstStyle/>
          <a:p>
            <a:pPr algn="just"/>
            <a:r>
              <a:rPr lang="en-US" dirty="0">
                <a:solidFill>
                  <a:schemeClr val="dk1"/>
                </a:solidFill>
                <a:latin typeface="Adobe Ming Std L" pitchFamily="18" charset="-128"/>
                <a:ea typeface="Adobe Ming Std L" pitchFamily="18" charset="-128"/>
              </a:rPr>
              <a:t>Textual sources include histories of the period written by contemporaries (these were usually called ‘Annals’, because the narrative was constructed on a year-by-year basis), letters, speeches, sermons, laws, and so on</a:t>
            </a:r>
            <a:endParaRPr lang="en-US" dirty="0"/>
          </a:p>
        </p:txBody>
      </p:sp>
      <p:pic>
        <p:nvPicPr>
          <p:cNvPr id="3074" name="Picture 2"/>
          <p:cNvPicPr>
            <a:picLocks noGrp="1" noChangeAspect="1" noChangeArrowheads="1"/>
          </p:cNvPicPr>
          <p:nvPr>
            <p:ph sz="half" idx="2"/>
          </p:nvPr>
        </p:nvPicPr>
        <p:blipFill>
          <a:blip r:embed="rId2"/>
          <a:srcRect/>
          <a:stretch>
            <a:fillRect/>
          </a:stretch>
        </p:blipFill>
        <p:spPr bwMode="auto">
          <a:xfrm>
            <a:off x="4648200" y="914400"/>
            <a:ext cx="4191000" cy="5257800"/>
          </a:xfrm>
          <a:prstGeom prst="trapezoid">
            <a:avLst/>
          </a:prstGeom>
          <a:ln w="190500" cap="sq">
            <a:solidFill>
              <a:schemeClr val="accent1">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57200"/>
            <a:ext cx="3657600" cy="5791200"/>
          </a:xfrm>
        </p:spPr>
        <p:txBody>
          <a:bodyPr>
            <a:normAutofit/>
          </a:bodyPr>
          <a:lstStyle/>
          <a:p>
            <a:r>
              <a:rPr lang="en-US" dirty="0">
                <a:solidFill>
                  <a:schemeClr val="dk1"/>
                </a:solidFill>
                <a:latin typeface="Adobe Ming Std L" pitchFamily="18" charset="-128"/>
                <a:ea typeface="Adobe Ming Std L" pitchFamily="18" charset="-128"/>
              </a:rPr>
              <a:t>Documentary sources include mainly inscriptions and papyri. Inscriptions were usually </a:t>
            </a:r>
            <a:r>
              <a:rPr lang="en-US" dirty="0" smtClean="0">
                <a:solidFill>
                  <a:schemeClr val="dk1"/>
                </a:solidFill>
                <a:latin typeface="Adobe Ming Std L" pitchFamily="18" charset="-128"/>
                <a:ea typeface="Adobe Ming Std L" pitchFamily="18" charset="-128"/>
              </a:rPr>
              <a:t>cut on </a:t>
            </a:r>
            <a:r>
              <a:rPr lang="en-US" dirty="0">
                <a:solidFill>
                  <a:schemeClr val="dk1"/>
                </a:solidFill>
                <a:latin typeface="Adobe Ming Std L" pitchFamily="18" charset="-128"/>
                <a:ea typeface="Adobe Ming Std L" pitchFamily="18" charset="-128"/>
              </a:rPr>
              <a:t>stone, so a large number survive, in both Greek and Latin.</a:t>
            </a:r>
          </a:p>
          <a:p>
            <a:pPr>
              <a:buNone/>
            </a:pPr>
            <a:r>
              <a:rPr lang="en-US" dirty="0" smtClean="0">
                <a:solidFill>
                  <a:schemeClr val="dk1"/>
                </a:solidFill>
                <a:latin typeface="Adobe Ming Std L" pitchFamily="18" charset="-128"/>
                <a:ea typeface="Adobe Ming Std L" pitchFamily="18" charset="-128"/>
              </a:rPr>
              <a:t>     Papyrus scrolls are also important in this field.</a:t>
            </a:r>
            <a:endParaRPr lang="en-US" dirty="0"/>
          </a:p>
        </p:txBody>
      </p:sp>
      <p:pic>
        <p:nvPicPr>
          <p:cNvPr id="4098" name="Picture 2" descr="C:\Users\HCL\Desktop\pics\download (1).jpg"/>
          <p:cNvPicPr>
            <a:picLocks noGrp="1" noChangeAspect="1" noChangeArrowheads="1"/>
          </p:cNvPicPr>
          <p:nvPr>
            <p:ph sz="half" idx="2"/>
          </p:nvPr>
        </p:nvPicPr>
        <p:blipFill>
          <a:blip r:embed="rId2"/>
          <a:srcRect/>
          <a:stretch>
            <a:fillRect/>
          </a:stretch>
        </p:blipFill>
        <p:spPr bwMode="auto">
          <a:xfrm>
            <a:off x="4343400" y="457200"/>
            <a:ext cx="4572000" cy="60959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2">
            <a:schemeClr val="accent3">
              <a:shade val="50000"/>
            </a:schemeClr>
          </a:lnRef>
          <a:fillRef idx="1">
            <a:schemeClr val="accent3"/>
          </a:fillRef>
          <a:effectRef idx="0">
            <a:schemeClr val="accent3"/>
          </a:effectRef>
          <a:fontRef idx="minor">
            <a:schemeClr val="lt1"/>
          </a:fontRef>
        </p:style>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dobe Ming Std L" pitchFamily="18" charset="-128"/>
                <a:ea typeface="Adobe Ming Std L" pitchFamily="18" charset="-128"/>
              </a:rPr>
              <a:t>What is </a:t>
            </a:r>
            <a:r>
              <a:rPr lang="en-US" b="1" dirty="0" smtClean="0">
                <a:solidFill>
                  <a:schemeClr val="dk1"/>
                </a:solidFill>
                <a:latin typeface="Adobe Ming Std L" pitchFamily="18" charset="-128"/>
                <a:ea typeface="Adobe Ming Std L" pitchFamily="18" charset="-128"/>
              </a:rPr>
              <a:t>Papyrus?</a:t>
            </a:r>
            <a:endParaRPr lang="en-US" b="1" dirty="0">
              <a:latin typeface="Adobe Ming Std L" pitchFamily="18" charset="-128"/>
              <a:ea typeface="Adobe Ming Std L" pitchFamily="18" charset="-128"/>
            </a:endParaRPr>
          </a:p>
        </p:txBody>
      </p:sp>
      <p:sp>
        <p:nvSpPr>
          <p:cNvPr id="3" name="Content Placeholder 2"/>
          <p:cNvSpPr>
            <a:spLocks noGrp="1"/>
          </p:cNvSpPr>
          <p:nvPr>
            <p:ph idx="1"/>
          </p:nvPr>
        </p:nvSpPr>
        <p:spPr>
          <a:xfrm>
            <a:off x="457200" y="2133600"/>
            <a:ext cx="8229600" cy="4343400"/>
          </a:xfrm>
        </p:spPr>
        <p:txBody>
          <a:bodyPr>
            <a:normAutofit lnSpcReduction="10000"/>
          </a:bodyPr>
          <a:lstStyle/>
          <a:p>
            <a:pPr algn="just"/>
            <a:r>
              <a:rPr lang="en-US" dirty="0" smtClean="0">
                <a:solidFill>
                  <a:schemeClr val="dk1"/>
                </a:solidFill>
                <a:latin typeface="Adobe Ming Std L" pitchFamily="18" charset="-128"/>
                <a:ea typeface="Adobe Ming Std L" pitchFamily="18" charset="-128"/>
              </a:rPr>
              <a:t>The ‘papyrus’ was a reed-like plant that grew along the banks of the Nile in Egypt and was processed to produce a writing material that was very widely used in everyday life. Thousands of contracts, accounts, letters and official documents survive ‘on papyrus’ and have been published by scholars who are called ‘Papyrologists’.</a:t>
            </a:r>
            <a:endParaRPr lang="en-US" dirty="0"/>
          </a:p>
        </p:txBody>
      </p:sp>
      <p:pic>
        <p:nvPicPr>
          <p:cNvPr id="5122" name="Picture 2" descr="C:\Users\HCL\Desktop\pics\images (7).jpg"/>
          <p:cNvPicPr>
            <a:picLocks noChangeAspect="1" noChangeArrowheads="1"/>
          </p:cNvPicPr>
          <p:nvPr/>
        </p:nvPicPr>
        <p:blipFill>
          <a:blip r:embed="rId2"/>
          <a:srcRect/>
          <a:stretch>
            <a:fillRect/>
          </a:stretch>
        </p:blipFill>
        <p:spPr bwMode="auto">
          <a:xfrm>
            <a:off x="7000875" y="304800"/>
            <a:ext cx="1838325" cy="1609725"/>
          </a:xfrm>
          <a:prstGeom prst="rect">
            <a:avLst/>
          </a:prstGeom>
          <a:noFill/>
        </p:spPr>
      </p:pic>
      <p:cxnSp>
        <p:nvCxnSpPr>
          <p:cNvPr id="6" name="Elbow Connector 5"/>
          <p:cNvCxnSpPr/>
          <p:nvPr/>
        </p:nvCxnSpPr>
        <p:spPr>
          <a:xfrm>
            <a:off x="5410200" y="1219200"/>
            <a:ext cx="1981200" cy="457200"/>
          </a:xfrm>
          <a:prstGeom prst="bentConnector3">
            <a:avLst>
              <a:gd name="adj1" fmla="val 50000"/>
            </a:avLst>
          </a:prstGeom>
          <a:ln>
            <a:tailEnd type="arrow"/>
          </a:ln>
        </p:spPr>
        <p:style>
          <a:lnRef idx="2">
            <a:schemeClr val="accent6"/>
          </a:lnRef>
          <a:fillRef idx="0">
            <a:schemeClr val="accent6"/>
          </a:fillRef>
          <a:effectRef idx="1">
            <a:schemeClr val="accent6"/>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762000"/>
            <a:ext cx="4114800" cy="5364163"/>
          </a:xfrm>
        </p:spPr>
        <p:txBody>
          <a:bodyPr>
            <a:noAutofit/>
          </a:bodyPr>
          <a:lstStyle/>
          <a:p>
            <a:pPr algn="just"/>
            <a:r>
              <a:rPr lang="en-US" sz="2800" dirty="0" smtClean="0">
                <a:solidFill>
                  <a:schemeClr val="dk1"/>
                </a:solidFill>
                <a:latin typeface="Adobe Ming Std L" pitchFamily="18" charset="-128"/>
                <a:ea typeface="Adobe Ming Std L" pitchFamily="18" charset="-128"/>
              </a:rPr>
              <a:t>Each </a:t>
            </a:r>
            <a:r>
              <a:rPr lang="en-US" sz="2800" dirty="0">
                <a:solidFill>
                  <a:schemeClr val="dk1"/>
                </a:solidFill>
                <a:latin typeface="Adobe Ming Std L" pitchFamily="18" charset="-128"/>
                <a:ea typeface="Adobe Ming Std L" pitchFamily="18" charset="-128"/>
              </a:rPr>
              <a:t>of these sources can </a:t>
            </a:r>
            <a:r>
              <a:rPr lang="en-US" sz="2800" dirty="0" smtClean="0">
                <a:solidFill>
                  <a:schemeClr val="dk1"/>
                </a:solidFill>
                <a:latin typeface="Adobe Ming Std L" pitchFamily="18" charset="-128"/>
                <a:ea typeface="Adobe Ming Std L" pitchFamily="18" charset="-128"/>
              </a:rPr>
              <a:t>only tell </a:t>
            </a:r>
            <a:r>
              <a:rPr lang="en-US" sz="2800" dirty="0">
                <a:solidFill>
                  <a:schemeClr val="dk1"/>
                </a:solidFill>
                <a:latin typeface="Adobe Ming Std L" pitchFamily="18" charset="-128"/>
                <a:ea typeface="Adobe Ming Std L" pitchFamily="18" charset="-128"/>
              </a:rPr>
              <a:t>us just so much about the past, and combining them </a:t>
            </a:r>
            <a:r>
              <a:rPr lang="en-US" sz="2800" dirty="0" smtClean="0">
                <a:solidFill>
                  <a:schemeClr val="dk1"/>
                </a:solidFill>
                <a:latin typeface="Adobe Ming Std L" pitchFamily="18" charset="-128"/>
                <a:ea typeface="Adobe Ming Std L" pitchFamily="18" charset="-128"/>
              </a:rPr>
              <a:t>can be </a:t>
            </a:r>
            <a:r>
              <a:rPr lang="en-US" sz="2800" dirty="0">
                <a:solidFill>
                  <a:schemeClr val="dk1"/>
                </a:solidFill>
                <a:latin typeface="Adobe Ming Std L" pitchFamily="18" charset="-128"/>
                <a:ea typeface="Adobe Ming Std L" pitchFamily="18" charset="-128"/>
              </a:rPr>
              <a:t>a fruitful exercise, but how well this is done depends </a:t>
            </a:r>
            <a:r>
              <a:rPr lang="en-US" sz="2800" dirty="0" smtClean="0">
                <a:solidFill>
                  <a:schemeClr val="dk1"/>
                </a:solidFill>
                <a:latin typeface="Adobe Ming Std L" pitchFamily="18" charset="-128"/>
                <a:ea typeface="Adobe Ming Std L" pitchFamily="18" charset="-128"/>
              </a:rPr>
              <a:t>on the </a:t>
            </a:r>
            <a:r>
              <a:rPr lang="en-US" sz="2800" dirty="0">
                <a:solidFill>
                  <a:schemeClr val="dk1"/>
                </a:solidFill>
                <a:latin typeface="Adobe Ming Std L" pitchFamily="18" charset="-128"/>
                <a:ea typeface="Adobe Ming Std L" pitchFamily="18" charset="-128"/>
              </a:rPr>
              <a:t>historian’s skill</a:t>
            </a:r>
            <a:r>
              <a:rPr lang="en-US" sz="2800" dirty="0" smtClean="0">
                <a:solidFill>
                  <a:schemeClr val="dk1"/>
                </a:solidFill>
                <a:latin typeface="Adobe Ming Std L" pitchFamily="18" charset="-128"/>
                <a:ea typeface="Adobe Ming Std L" pitchFamily="18" charset="-128"/>
              </a:rPr>
              <a:t>!</a:t>
            </a:r>
            <a:endParaRPr lang="en-US" sz="2800" dirty="0">
              <a:solidFill>
                <a:schemeClr val="dk1"/>
              </a:solidFill>
              <a:latin typeface="Adobe Ming Std L" pitchFamily="18" charset="-128"/>
              <a:ea typeface="Adobe Ming Std L" pitchFamily="18" charset="-128"/>
            </a:endParaRPr>
          </a:p>
        </p:txBody>
      </p:sp>
      <p:pic>
        <p:nvPicPr>
          <p:cNvPr id="6146" name="Picture 2" descr="C:\Users\HCL\Desktop\pics\images (8).jpg"/>
          <p:cNvPicPr>
            <a:picLocks noChangeAspect="1" noChangeArrowheads="1"/>
          </p:cNvPicPr>
          <p:nvPr/>
        </p:nvPicPr>
        <p:blipFill>
          <a:blip r:embed="rId2"/>
          <a:srcRect/>
          <a:stretch>
            <a:fillRect/>
          </a:stretch>
        </p:blipFill>
        <p:spPr bwMode="auto">
          <a:xfrm>
            <a:off x="457200" y="685800"/>
            <a:ext cx="3886200" cy="5638800"/>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57200"/>
            <a:ext cx="4038600" cy="5668963"/>
          </a:xfrm>
        </p:spPr>
        <p:txBody>
          <a:bodyPr>
            <a:normAutofit fontScale="92500" lnSpcReduction="10000"/>
          </a:bodyPr>
          <a:lstStyle/>
          <a:p>
            <a:pPr algn="just"/>
            <a:r>
              <a:rPr lang="en-US" dirty="0" smtClean="0">
                <a:solidFill>
                  <a:schemeClr val="dk1"/>
                </a:solidFill>
                <a:latin typeface="Adobe Ming Std L" pitchFamily="18" charset="-128"/>
                <a:ea typeface="Adobe Ming Std L" pitchFamily="18" charset="-128"/>
              </a:rPr>
              <a:t>Material remains include a very wide assortment of items that mainly archaeologists discover (for example, through excavation and field survey), for example, buildings, monuments and other kinds of structures, pottery, coins, mosaics, even entire landscapes (for example, through the use of aerial photography).</a:t>
            </a:r>
            <a:endParaRPr lang="en-US" dirty="0"/>
          </a:p>
        </p:txBody>
      </p:sp>
      <p:pic>
        <p:nvPicPr>
          <p:cNvPr id="7170" name="Picture 2" descr="C:\Users\HCL\Desktop\pics\images (12).jpg"/>
          <p:cNvPicPr>
            <a:picLocks noGrp="1" noChangeAspect="1" noChangeArrowheads="1"/>
          </p:cNvPicPr>
          <p:nvPr>
            <p:ph sz="half" idx="2"/>
          </p:nvPr>
        </p:nvPicPr>
        <p:blipFill>
          <a:blip r:embed="rId2"/>
          <a:srcRect/>
          <a:stretch>
            <a:fillRect/>
          </a:stretch>
        </p:blipFill>
        <p:spPr bwMode="auto">
          <a:xfrm>
            <a:off x="4572000" y="304800"/>
            <a:ext cx="3949700" cy="2590800"/>
          </a:xfrm>
          <a:prstGeom prst="rect">
            <a:avLst/>
          </a:prstGeom>
          <a:ln>
            <a:noFill/>
          </a:ln>
          <a:effectLst>
            <a:softEdge rad="112500"/>
          </a:effectLst>
        </p:spPr>
      </p:pic>
      <p:pic>
        <p:nvPicPr>
          <p:cNvPr id="7171" name="Picture 3" descr="C:\Users\HCL\Desktop\pics\images.jpg"/>
          <p:cNvPicPr>
            <a:picLocks noChangeAspect="1" noChangeArrowheads="1"/>
          </p:cNvPicPr>
          <p:nvPr/>
        </p:nvPicPr>
        <p:blipFill>
          <a:blip r:embed="rId3"/>
          <a:srcRect/>
          <a:stretch>
            <a:fillRect/>
          </a:stretch>
        </p:blipFill>
        <p:spPr bwMode="auto">
          <a:xfrm>
            <a:off x="4800600" y="3200400"/>
            <a:ext cx="3795141" cy="3505200"/>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HCL\Desktop\pics\images (21).jpg"/>
          <p:cNvPicPr>
            <a:picLocks noGrp="1" noChangeAspect="1" noChangeArrowheads="1"/>
          </p:cNvPicPr>
          <p:nvPr>
            <p:ph idx="1"/>
          </p:nvPr>
        </p:nvPicPr>
        <p:blipFill>
          <a:blip r:embed="rId2"/>
          <a:srcRect/>
          <a:stretch>
            <a:fillRect/>
          </a:stretch>
        </p:blipFill>
        <p:spPr bwMode="auto">
          <a:xfrm>
            <a:off x="914400" y="533400"/>
            <a:ext cx="7543800" cy="5638800"/>
          </a:xfrm>
          <a:prstGeom prst="rect">
            <a:avLst/>
          </a:prstGeom>
          <a:noFill/>
          <a:effectLst>
            <a:outerShdw blurRad="50800" dist="38100" algn="l" rotWithShape="0">
              <a:prstClr val="black">
                <a:alpha val="40000"/>
              </a:prst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HCL\Desktop\pics\images (13).jpg"/>
          <p:cNvPicPr>
            <a:picLocks noGrp="1" noChangeAspect="1" noChangeArrowheads="1"/>
          </p:cNvPicPr>
          <p:nvPr>
            <p:ph idx="1"/>
          </p:nvPr>
        </p:nvPicPr>
        <p:blipFill>
          <a:blip r:embed="rId2"/>
          <a:srcRect/>
          <a:stretch>
            <a:fillRect/>
          </a:stretch>
        </p:blipFill>
        <p:spPr bwMode="auto">
          <a:xfrm>
            <a:off x="381000" y="533400"/>
            <a:ext cx="8305800" cy="5715000"/>
          </a:xfrm>
          <a:prstGeom prst="rect">
            <a:avLst/>
          </a:prstGeom>
          <a:ln>
            <a:solidFill>
              <a:schemeClr val="tx1"/>
            </a:solidFill>
          </a:ln>
          <a:effectLst>
            <a:outerShdw blurRad="190500" algn="tl" rotWithShape="0">
              <a:srgbClr val="000000">
                <a:alpha val="7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dobe Ming Std L" pitchFamily="18" charset="-128"/>
                <a:ea typeface="Adobe Ming Std L" pitchFamily="18" charset="-128"/>
              </a:rPr>
              <a:t>Most Powerful Empires</a:t>
            </a:r>
            <a:endParaRPr lang="en-US" b="1" dirty="0">
              <a:latin typeface="Adobe Ming Std L" pitchFamily="18" charset="-128"/>
              <a:ea typeface="Adobe Ming Std L" pitchFamily="18" charset="-128"/>
            </a:endParaRPr>
          </a:p>
        </p:txBody>
      </p:sp>
      <p:sp>
        <p:nvSpPr>
          <p:cNvPr id="3" name="Text Placeholder 2"/>
          <p:cNvSpPr>
            <a:spLocks noGrp="1"/>
          </p:cNvSpPr>
          <p:nvPr>
            <p:ph type="body" idx="1"/>
          </p:nvPr>
        </p:nvSpPr>
        <p:spPr/>
        <p:txBody>
          <a:bodyPr>
            <a:normAutofit/>
          </a:bodyPr>
          <a:lstStyle/>
          <a:p>
            <a:pPr algn="ctr"/>
            <a:r>
              <a:rPr lang="en-US" sz="3200" dirty="0" smtClean="0">
                <a:latin typeface="Adobe Ming Std L" pitchFamily="18" charset="-128"/>
                <a:ea typeface="Adobe Ming Std L" pitchFamily="18" charset="-128"/>
              </a:rPr>
              <a:t>ROMAN EMPIRE</a:t>
            </a:r>
            <a:endParaRPr lang="en-US" sz="3200" dirty="0">
              <a:latin typeface="Adobe Ming Std L" pitchFamily="18" charset="-128"/>
              <a:ea typeface="Adobe Ming Std L" pitchFamily="18" charset="-128"/>
            </a:endParaRPr>
          </a:p>
        </p:txBody>
      </p:sp>
      <p:sp>
        <p:nvSpPr>
          <p:cNvPr id="5" name="Text Placeholder 4"/>
          <p:cNvSpPr>
            <a:spLocks noGrp="1"/>
          </p:cNvSpPr>
          <p:nvPr>
            <p:ph type="body" sz="half" idx="3"/>
          </p:nvPr>
        </p:nvSpPr>
        <p:spPr>
          <a:xfrm>
            <a:off x="5638800" y="304801"/>
            <a:ext cx="3048000" cy="1143000"/>
          </a:xfrm>
        </p:spPr>
        <p:txBody>
          <a:bodyPr>
            <a:normAutofit/>
          </a:bodyPr>
          <a:lstStyle/>
          <a:p>
            <a:pPr algn="ctr"/>
            <a:r>
              <a:rPr lang="en-US" sz="3200" dirty="0" smtClean="0">
                <a:latin typeface="Adobe Ming Std L" pitchFamily="18" charset="-128"/>
                <a:ea typeface="Adobe Ming Std L" pitchFamily="18" charset="-128"/>
              </a:rPr>
              <a:t>IRANIAN EMPIRE</a:t>
            </a:r>
            <a:endParaRPr lang="en-US" sz="3200" dirty="0">
              <a:latin typeface="Adobe Ming Std L" pitchFamily="18" charset="-128"/>
              <a:ea typeface="Adobe Ming Std L" pitchFamily="18" charset="-128"/>
            </a:endParaRPr>
          </a:p>
        </p:txBody>
      </p:sp>
      <p:sp>
        <p:nvSpPr>
          <p:cNvPr id="4" name="Content Placeholder 3"/>
          <p:cNvSpPr>
            <a:spLocks noGrp="1"/>
          </p:cNvSpPr>
          <p:nvPr>
            <p:ph sz="quarter" idx="2"/>
          </p:nvPr>
        </p:nvSpPr>
        <p:spPr>
          <a:xfrm>
            <a:off x="457200" y="1371599"/>
            <a:ext cx="5181600" cy="3962401"/>
          </a:xfrm>
        </p:spPr>
        <p:txBody>
          <a:bodyPr>
            <a:normAutofit/>
          </a:bodyPr>
          <a:lstStyle/>
          <a:p>
            <a:pPr algn="just"/>
            <a:r>
              <a:rPr lang="en-US" dirty="0" smtClean="0">
                <a:latin typeface="Adobe Ming Std L" pitchFamily="18" charset="-128"/>
                <a:ea typeface="Adobe Ming Std L" pitchFamily="18" charset="-128"/>
              </a:rPr>
              <a:t>The Roman Empire stretched from Spain in Europe to Syria in the East along the Mediterranean Sea in to Africa's desert. </a:t>
            </a:r>
          </a:p>
          <a:p>
            <a:pPr algn="just"/>
            <a:r>
              <a:rPr lang="en-US" dirty="0" smtClean="0">
                <a:latin typeface="Adobe Ming Std L" pitchFamily="18" charset="-128"/>
                <a:ea typeface="Adobe Ming Std L" pitchFamily="18" charset="-128"/>
              </a:rPr>
              <a:t>In the north its boundaries were marked by the river Rhine and Danube. In the South by the Sahara desert.</a:t>
            </a:r>
            <a:endParaRPr lang="en-US" dirty="0">
              <a:latin typeface="Adobe Ming Std L" pitchFamily="18" charset="-128"/>
              <a:ea typeface="Adobe Ming Std L" pitchFamily="18" charset="-128"/>
            </a:endParaRPr>
          </a:p>
        </p:txBody>
      </p:sp>
      <p:sp>
        <p:nvSpPr>
          <p:cNvPr id="6" name="Content Placeholder 5"/>
          <p:cNvSpPr>
            <a:spLocks noGrp="1"/>
          </p:cNvSpPr>
          <p:nvPr>
            <p:ph sz="quarter" idx="4"/>
          </p:nvPr>
        </p:nvSpPr>
        <p:spPr>
          <a:xfrm>
            <a:off x="5638800" y="1600201"/>
            <a:ext cx="3048000" cy="3886200"/>
          </a:xfrm>
        </p:spPr>
        <p:txBody>
          <a:bodyPr/>
          <a:lstStyle/>
          <a:p>
            <a:pPr algn="just"/>
            <a:r>
              <a:rPr lang="en-US" dirty="0" smtClean="0">
                <a:latin typeface="Adobe Ming Std L" pitchFamily="18" charset="-128"/>
                <a:ea typeface="Adobe Ming Std L" pitchFamily="18" charset="-128"/>
              </a:rPr>
              <a:t>Iran controlled the entire area south of Caspian Sea to eastern Arabia and a times large parts of Afghanistan.</a:t>
            </a:r>
            <a:endParaRPr lang="en-US" dirty="0">
              <a:latin typeface="Adobe Ming Std L" pitchFamily="18" charset="-128"/>
              <a:ea typeface="Adobe Ming Std L" pitchFamily="18"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ctr"/>
            <a:r>
              <a:rPr lang="en-US" b="1" dirty="0" smtClean="0">
                <a:latin typeface="Adobe Ming Std L" pitchFamily="18" charset="-128"/>
                <a:ea typeface="Adobe Ming Std L" pitchFamily="18" charset="-128"/>
              </a:rPr>
              <a:t/>
            </a:r>
            <a:br>
              <a:rPr lang="en-US" b="1" dirty="0" smtClean="0">
                <a:latin typeface="Adobe Ming Std L" pitchFamily="18" charset="-128"/>
                <a:ea typeface="Adobe Ming Std L" pitchFamily="18" charset="-128"/>
              </a:rPr>
            </a:br>
            <a:r>
              <a:rPr lang="en-US" b="1" dirty="0" smtClean="0">
                <a:latin typeface="Adobe Ming Std L" pitchFamily="18" charset="-128"/>
                <a:ea typeface="Adobe Ming Std L" pitchFamily="18" charset="-128"/>
              </a:rPr>
              <a:t>The Phases of Roman Empire</a:t>
            </a:r>
            <a:r>
              <a:rPr lang="en-US" dirty="0" smtClean="0">
                <a:latin typeface="Adobe Ming Std L" pitchFamily="18" charset="-128"/>
                <a:ea typeface="Adobe Ming Std L" pitchFamily="18" charset="-128"/>
              </a:rPr>
              <a:t/>
            </a:r>
            <a:br>
              <a:rPr lang="en-US" dirty="0" smtClean="0">
                <a:latin typeface="Adobe Ming Std L" pitchFamily="18" charset="-128"/>
                <a:ea typeface="Adobe Ming Std L" pitchFamily="18" charset="-128"/>
              </a:rPr>
            </a:br>
            <a:endParaRPr lang="en-US" dirty="0">
              <a:latin typeface="Adobe Ming Std L" pitchFamily="18" charset="-128"/>
              <a:ea typeface="Adobe Ming Std L" pitchFamily="18" charset="-128"/>
            </a:endParaRPr>
          </a:p>
        </p:txBody>
      </p:sp>
      <p:sp>
        <p:nvSpPr>
          <p:cNvPr id="4" name="Rectangle 3"/>
          <p:cNvSpPr/>
          <p:nvPr/>
        </p:nvSpPr>
        <p:spPr>
          <a:xfrm>
            <a:off x="4724400" y="1219200"/>
            <a:ext cx="4038600" cy="4832092"/>
          </a:xfrm>
          <a:prstGeom prst="rect">
            <a:avLst/>
          </a:prstGeom>
        </p:spPr>
        <p:txBody>
          <a:bodyPr wrap="square">
            <a:spAutoFit/>
          </a:bodyPr>
          <a:lstStyle/>
          <a:p>
            <a:pPr algn="just"/>
            <a:r>
              <a:rPr lang="en-US" sz="2800" dirty="0" smtClean="0">
                <a:latin typeface="Adobe Ming Std L" pitchFamily="18" charset="-128"/>
                <a:ea typeface="Adobe Ming Std L" pitchFamily="18" charset="-128"/>
              </a:rPr>
              <a:t>The Roman Empire can broadly divide into two phases-Early Roman Empire and Late Roman</a:t>
            </a:r>
          </a:p>
          <a:p>
            <a:pPr algn="just"/>
            <a:r>
              <a:rPr lang="en-US" sz="2800" dirty="0" smtClean="0">
                <a:latin typeface="Adobe Ming Std L" pitchFamily="18" charset="-128"/>
                <a:ea typeface="Adobe Ming Std L" pitchFamily="18" charset="-128"/>
              </a:rPr>
              <a:t>Empire. The whole period down to the main part of the 3rd century can be called the 'early empire'. The period after 3rd Century can be called the 'late empire'.</a:t>
            </a:r>
            <a:endParaRPr lang="en-US" sz="2800" dirty="0">
              <a:latin typeface="Adobe Ming Std L" pitchFamily="18" charset="-128"/>
              <a:ea typeface="Adobe Ming Std L" pitchFamily="18" charset="-128"/>
            </a:endParaRPr>
          </a:p>
        </p:txBody>
      </p:sp>
      <p:pic>
        <p:nvPicPr>
          <p:cNvPr id="9218" name="Picture 2" descr="C:\Users\HCL\Desktop\pics\images (23).jpg"/>
          <p:cNvPicPr>
            <a:picLocks noChangeAspect="1" noChangeArrowheads="1"/>
          </p:cNvPicPr>
          <p:nvPr/>
        </p:nvPicPr>
        <p:blipFill>
          <a:blip r:embed="rId2">
            <a:duotone>
              <a:prstClr val="black"/>
              <a:srgbClr val="D9C3A5">
                <a:tint val="50000"/>
                <a:satMod val="180000"/>
              </a:srgbClr>
            </a:duotone>
          </a:blip>
          <a:srcRect/>
          <a:stretch>
            <a:fillRect/>
          </a:stretch>
        </p:blipFill>
        <p:spPr bwMode="auto">
          <a:xfrm>
            <a:off x="381000" y="1295400"/>
            <a:ext cx="4038599" cy="4914900"/>
          </a:xfrm>
          <a:prstGeom prst="rect">
            <a:avLst/>
          </a:prstGeom>
        </p:spPr>
        <p:style>
          <a:lnRef idx="2">
            <a:schemeClr val="dk1">
              <a:shade val="50000"/>
            </a:schemeClr>
          </a:lnRef>
          <a:fillRef idx="1">
            <a:schemeClr val="dk1"/>
          </a:fillRef>
          <a:effectRef idx="0">
            <a:schemeClr val="dk1"/>
          </a:effectRef>
          <a:fontRef idx="minor">
            <a:schemeClr val="lt1"/>
          </a:fontRef>
        </p:style>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200" dirty="0" smtClean="0">
                <a:solidFill>
                  <a:schemeClr val="dk1"/>
                </a:solidFill>
                <a:latin typeface="Adobe Ming Std L" pitchFamily="18" charset="-128"/>
                <a:ea typeface="Adobe Ming Std L" pitchFamily="18" charset="-128"/>
                <a:cs typeface="+mn-cs"/>
              </a:rPr>
              <a:t/>
            </a:r>
            <a:br>
              <a:rPr lang="en-US" sz="3200" dirty="0" smtClean="0">
                <a:solidFill>
                  <a:schemeClr val="dk1"/>
                </a:solidFill>
                <a:latin typeface="Adobe Ming Std L" pitchFamily="18" charset="-128"/>
                <a:ea typeface="Adobe Ming Std L" pitchFamily="18" charset="-128"/>
                <a:cs typeface="+mn-cs"/>
              </a:rPr>
            </a:br>
            <a:r>
              <a:rPr lang="en-US" sz="3200" b="1" dirty="0" smtClean="0">
                <a:solidFill>
                  <a:schemeClr val="dk1"/>
                </a:solidFill>
                <a:latin typeface="Adobe Ming Std L" pitchFamily="18" charset="-128"/>
                <a:ea typeface="Adobe Ming Std L" pitchFamily="18" charset="-128"/>
                <a:cs typeface="+mn-cs"/>
              </a:rPr>
              <a:t>Difference between the Roman Empire and Iranian Empire</a:t>
            </a:r>
            <a:r>
              <a:rPr lang="en-US" sz="3200" dirty="0" smtClean="0">
                <a:solidFill>
                  <a:schemeClr val="dk1"/>
                </a:solidFill>
                <a:latin typeface="Adobe Ming Std L" pitchFamily="18" charset="-128"/>
                <a:ea typeface="Adobe Ming Std L" pitchFamily="18" charset="-128"/>
                <a:cs typeface="+mn-cs"/>
              </a:rPr>
              <a:t/>
            </a:r>
            <a:br>
              <a:rPr lang="en-US" sz="3200" dirty="0" smtClean="0">
                <a:solidFill>
                  <a:schemeClr val="dk1"/>
                </a:solidFill>
                <a:latin typeface="Adobe Ming Std L" pitchFamily="18" charset="-128"/>
                <a:ea typeface="Adobe Ming Std L" pitchFamily="18" charset="-128"/>
                <a:cs typeface="+mn-cs"/>
              </a:rPr>
            </a:br>
            <a:endParaRPr lang="en-US" sz="3200" dirty="0" smtClean="0">
              <a:solidFill>
                <a:schemeClr val="dk1"/>
              </a:solidFill>
              <a:latin typeface="Adobe Ming Std L" pitchFamily="18" charset="-128"/>
              <a:ea typeface="Adobe Ming Std L" pitchFamily="18" charset="-128"/>
              <a:cs typeface="+mn-cs"/>
            </a:endParaRPr>
          </a:p>
        </p:txBody>
      </p:sp>
      <p:sp>
        <p:nvSpPr>
          <p:cNvPr id="3" name="Content Placeholder 2"/>
          <p:cNvSpPr>
            <a:spLocks noGrp="1"/>
          </p:cNvSpPr>
          <p:nvPr>
            <p:ph idx="1"/>
          </p:nvPr>
        </p:nvSpPr>
        <p:spPr>
          <a:xfrm>
            <a:off x="304800" y="1295400"/>
            <a:ext cx="8534400" cy="5105400"/>
          </a:xfrm>
        </p:spPr>
        <p:txBody>
          <a:bodyPr>
            <a:noAutofit/>
          </a:bodyPr>
          <a:lstStyle/>
          <a:p>
            <a:pPr algn="just"/>
            <a:r>
              <a:rPr lang="en-US" sz="2500" dirty="0" smtClean="0">
                <a:solidFill>
                  <a:schemeClr val="dk1"/>
                </a:solidFill>
                <a:latin typeface="Adobe Ming Std L" pitchFamily="18" charset="-128"/>
                <a:ea typeface="Adobe Ming Std L" pitchFamily="18" charset="-128"/>
              </a:rPr>
              <a:t>Roman Empire had a diverse population as compared to that of Iran. The </a:t>
            </a:r>
            <a:r>
              <a:rPr lang="en-US" sz="2500" dirty="0" err="1" smtClean="0">
                <a:solidFill>
                  <a:schemeClr val="dk1"/>
                </a:solidFill>
                <a:latin typeface="Adobe Ming Std L" pitchFamily="18" charset="-128"/>
                <a:ea typeface="Adobe Ming Std L" pitchFamily="18" charset="-128"/>
              </a:rPr>
              <a:t>Parthians</a:t>
            </a:r>
            <a:r>
              <a:rPr lang="en-US" sz="2500" dirty="0" smtClean="0">
                <a:solidFill>
                  <a:schemeClr val="dk1"/>
                </a:solidFill>
                <a:latin typeface="Adobe Ming Std L" pitchFamily="18" charset="-128"/>
                <a:ea typeface="Adobe Ming Std L" pitchFamily="18" charset="-128"/>
              </a:rPr>
              <a:t> and </a:t>
            </a:r>
            <a:r>
              <a:rPr lang="en-US" sz="2500" dirty="0" err="1" smtClean="0">
                <a:solidFill>
                  <a:schemeClr val="dk1"/>
                </a:solidFill>
                <a:latin typeface="Adobe Ming Std L" pitchFamily="18" charset="-128"/>
                <a:ea typeface="Adobe Ming Std L" pitchFamily="18" charset="-128"/>
              </a:rPr>
              <a:t>Sasanians</a:t>
            </a:r>
            <a:r>
              <a:rPr lang="en-US" sz="2500" dirty="0" smtClean="0">
                <a:solidFill>
                  <a:schemeClr val="dk1"/>
                </a:solidFill>
                <a:latin typeface="Adobe Ming Std L" pitchFamily="18" charset="-128"/>
                <a:ea typeface="Adobe Ming Std L" pitchFamily="18" charset="-128"/>
              </a:rPr>
              <a:t> dynasties, that ruled Iran in this period, ruled largely over the Iranian population. Whereas the Roman Empire was a variety of territories and cultures bound by the common system of govt.</a:t>
            </a:r>
          </a:p>
          <a:p>
            <a:pPr algn="just"/>
            <a:r>
              <a:rPr lang="en-US" sz="2500" dirty="0" smtClean="0">
                <a:solidFill>
                  <a:schemeClr val="dk1"/>
                </a:solidFill>
                <a:latin typeface="Adobe Ming Std L" pitchFamily="18" charset="-128"/>
                <a:ea typeface="Adobe Ming Std L" pitchFamily="18" charset="-128"/>
              </a:rPr>
              <a:t> Many languages were spoken in the Roman Empire, but for the administrative purposes only Greek and Latin were used. The upper class of east spoke Greek and those in the western part spoke Latin.</a:t>
            </a:r>
          </a:p>
          <a:p>
            <a:r>
              <a:rPr lang="en-US" sz="2500" dirty="0" smtClean="0">
                <a:solidFill>
                  <a:schemeClr val="dk1"/>
                </a:solidFill>
                <a:latin typeface="Adobe Ming Std L" pitchFamily="18" charset="-128"/>
                <a:ea typeface="Adobe Ming Std L" pitchFamily="18" charset="-128"/>
              </a:rPr>
              <a:t>All the people in the Roman Empire were subjects of single ruler, the emperor, irrespective of where they lived and what language they spoke.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a:bodyPr>
          <a:lstStyle/>
          <a:p>
            <a:r>
              <a:rPr lang="en-US" sz="3200" b="1" dirty="0" smtClean="0">
                <a:latin typeface="Adobe Ming Std L" pitchFamily="18" charset="-128"/>
                <a:ea typeface="Adobe Ming Std L" pitchFamily="18" charset="-128"/>
                <a:cs typeface="+mn-cs"/>
              </a:rPr>
              <a:t>Three main Players in the Political History of the Empire</a:t>
            </a:r>
          </a:p>
        </p:txBody>
      </p:sp>
      <p:graphicFrame>
        <p:nvGraphicFramePr>
          <p:cNvPr id="4" name="Content Placeholder 3"/>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dirty="0" smtClean="0">
                <a:latin typeface="Adobe Ming Std L" pitchFamily="18" charset="-128"/>
                <a:ea typeface="Adobe Ming Std L" pitchFamily="18" charset="-128"/>
              </a:rPr>
              <a:t/>
            </a:r>
            <a:br>
              <a:rPr lang="en-US" sz="3600" b="1" dirty="0" smtClean="0">
                <a:latin typeface="Adobe Ming Std L" pitchFamily="18" charset="-128"/>
                <a:ea typeface="Adobe Ming Std L" pitchFamily="18" charset="-128"/>
              </a:rPr>
            </a:br>
            <a:r>
              <a:rPr lang="en-US" sz="3600" b="1" dirty="0" smtClean="0">
                <a:latin typeface="Adobe Ming Std L" pitchFamily="18" charset="-128"/>
                <a:ea typeface="Adobe Ming Std L" pitchFamily="18" charset="-128"/>
              </a:rPr>
              <a:t/>
            </a:r>
            <a:br>
              <a:rPr lang="en-US" sz="3600" b="1" dirty="0" smtClean="0">
                <a:latin typeface="Adobe Ming Std L" pitchFamily="18" charset="-128"/>
                <a:ea typeface="Adobe Ming Std L" pitchFamily="18" charset="-128"/>
              </a:rPr>
            </a:br>
            <a:r>
              <a:rPr lang="en-US" sz="3100" b="1" dirty="0" smtClean="0">
                <a:latin typeface="Adobe Ming Std L" pitchFamily="18" charset="-128"/>
                <a:ea typeface="Adobe Ming Std L" pitchFamily="18" charset="-128"/>
              </a:rPr>
              <a:t>Features of Roman Army &amp; Succession to the throne in the Roman Empire</a:t>
            </a:r>
            <a:r>
              <a:rPr lang="en-US" b="1" dirty="0" smtClean="0"/>
              <a:t/>
            </a:r>
            <a:br>
              <a:rPr lang="en-US" b="1" dirty="0" smtClean="0"/>
            </a:br>
            <a:r>
              <a:rPr lang="en-US" b="1" dirty="0" smtClean="0"/>
              <a:t/>
            </a:r>
            <a:br>
              <a:rPr lang="en-US" b="1" dirty="0" smtClean="0"/>
            </a:br>
            <a:endParaRPr lang="en-US" dirty="0"/>
          </a:p>
        </p:txBody>
      </p:sp>
      <p:sp>
        <p:nvSpPr>
          <p:cNvPr id="3" name="Content Placeholder 2"/>
          <p:cNvSpPr>
            <a:spLocks noGrp="1"/>
          </p:cNvSpPr>
          <p:nvPr>
            <p:ph idx="1"/>
          </p:nvPr>
        </p:nvSpPr>
        <p:spPr>
          <a:xfrm>
            <a:off x="457200" y="1371600"/>
            <a:ext cx="8229600" cy="5257800"/>
          </a:xfrm>
        </p:spPr>
        <p:txBody>
          <a:bodyPr>
            <a:normAutofit fontScale="85000" lnSpcReduction="20000"/>
          </a:bodyPr>
          <a:lstStyle/>
          <a:p>
            <a:pPr algn="just"/>
            <a:r>
              <a:rPr lang="en-US" dirty="0" smtClean="0">
                <a:latin typeface="Adobe Ming Std L" pitchFamily="18" charset="-128"/>
                <a:ea typeface="Adobe Ming Std L" pitchFamily="18" charset="-128"/>
              </a:rPr>
              <a:t>The Army which was a paid and professional army where soldiers had to put up twenty five years of service. The existence of paid army was a distinctive feature of the Roman Empire. The army was the largest single organized body of the Roman Empire. It had the power to decide the fate of the emperors. </a:t>
            </a:r>
          </a:p>
          <a:p>
            <a:pPr algn="just"/>
            <a:r>
              <a:rPr lang="en-US" dirty="0" smtClean="0">
                <a:latin typeface="Adobe Ming Std L" pitchFamily="18" charset="-128"/>
                <a:ea typeface="Adobe Ming Std L" pitchFamily="18" charset="-128"/>
              </a:rPr>
              <a:t>The army was hated by the Senators. Thus, it can be said that the emperor, the aristocracy, and the army were the three players in the political history of the empire. Family descent, either natural or adoptive, was the decisive factor in the succession to the throne in the Roman Empire. The army was also wedded to this concept. For e.g. Tiberius was not the natural but adopted son of Augustus.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458200" cy="685800"/>
          </a:xfrm>
        </p:spPr>
        <p:txBody>
          <a:bodyPr>
            <a:normAutofit fontScale="90000"/>
          </a:bodyPr>
          <a:lstStyle/>
          <a:p>
            <a:pPr algn="ctr"/>
            <a:r>
              <a:rPr lang="en-US" sz="3200" b="1" dirty="0" smtClean="0">
                <a:latin typeface="Adobe Ming Std L" pitchFamily="18" charset="-128"/>
                <a:ea typeface="Adobe Ming Std L" pitchFamily="18" charset="-128"/>
              </a:rPr>
              <a:t/>
            </a:r>
            <a:br>
              <a:rPr lang="en-US" sz="3200" b="1" dirty="0" smtClean="0">
                <a:latin typeface="Adobe Ming Std L" pitchFamily="18" charset="-128"/>
                <a:ea typeface="Adobe Ming Std L" pitchFamily="18" charset="-128"/>
              </a:rPr>
            </a:br>
            <a:r>
              <a:rPr lang="en-US" sz="3600" b="1" dirty="0" smtClean="0">
                <a:latin typeface="Adobe Ming Std L" pitchFamily="18" charset="-128"/>
                <a:ea typeface="Adobe Ming Std L" pitchFamily="18" charset="-128"/>
              </a:rPr>
              <a:t>The Augustan age</a:t>
            </a:r>
            <a:br>
              <a:rPr lang="en-US" sz="3600" b="1" dirty="0" smtClean="0">
                <a:latin typeface="Adobe Ming Std L" pitchFamily="18" charset="-128"/>
                <a:ea typeface="Adobe Ming Std L" pitchFamily="18" charset="-128"/>
              </a:rPr>
            </a:br>
            <a:endParaRPr lang="en-US" sz="3600" b="1" dirty="0" smtClean="0">
              <a:latin typeface="Adobe Ming Std L" pitchFamily="18" charset="-128"/>
              <a:ea typeface="Adobe Ming Std L" pitchFamily="18" charset="-128"/>
            </a:endParaRPr>
          </a:p>
        </p:txBody>
      </p:sp>
      <p:pic>
        <p:nvPicPr>
          <p:cNvPr id="10242" name="Picture 2"/>
          <p:cNvPicPr>
            <a:picLocks noGrp="1" noChangeAspect="1" noChangeArrowheads="1"/>
          </p:cNvPicPr>
          <p:nvPr>
            <p:ph sz="half" idx="1"/>
          </p:nvPr>
        </p:nvPicPr>
        <p:blipFill>
          <a:blip r:embed="rId2"/>
          <a:srcRect/>
          <a:stretch>
            <a:fillRect/>
          </a:stretch>
        </p:blipFill>
        <p:spPr bwMode="auto">
          <a:xfrm>
            <a:off x="457201" y="1219200"/>
            <a:ext cx="4038600" cy="5181600"/>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3"/>
          <p:cNvSpPr>
            <a:spLocks noGrp="1"/>
          </p:cNvSpPr>
          <p:nvPr>
            <p:ph sz="half" idx="2"/>
          </p:nvPr>
        </p:nvSpPr>
        <p:spPr>
          <a:xfrm>
            <a:off x="4648200" y="1143000"/>
            <a:ext cx="4038600" cy="5105400"/>
          </a:xfrm>
        </p:spPr>
        <p:txBody>
          <a:bodyPr/>
          <a:lstStyle/>
          <a:p>
            <a:pPr algn="just"/>
            <a:r>
              <a:rPr lang="en-US" dirty="0" smtClean="0">
                <a:latin typeface="Adobe Ming Std L" pitchFamily="18" charset="-128"/>
                <a:ea typeface="Adobe Ming Std L" pitchFamily="18" charset="-128"/>
              </a:rPr>
              <a:t>The Augustan age is remembered as the age of peace. It brought peace after decades of internal strife and</a:t>
            </a:r>
          </a:p>
          <a:p>
            <a:pPr algn="just"/>
            <a:r>
              <a:rPr lang="en-US" dirty="0" smtClean="0">
                <a:latin typeface="Adobe Ming Std L" pitchFamily="18" charset="-128"/>
                <a:ea typeface="Adobe Ming Std L" pitchFamily="18" charset="-128"/>
              </a:rPr>
              <a:t>centuries of military conquest. External warfare was also much less common in the first two centuries.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lgn="ctr"/>
            <a:r>
              <a:rPr lang="en-US" sz="3200" b="1" dirty="0" smtClean="0">
                <a:latin typeface="Adobe Ming Std L" pitchFamily="18" charset="-128"/>
                <a:ea typeface="Adobe Ming Std L" pitchFamily="18" charset="-128"/>
              </a:rPr>
              <a:t>Administration of the vast Roman Empire</a:t>
            </a:r>
          </a:p>
        </p:txBody>
      </p:sp>
      <p:sp>
        <p:nvSpPr>
          <p:cNvPr id="3" name="Content Placeholder 2"/>
          <p:cNvSpPr>
            <a:spLocks noGrp="1"/>
          </p:cNvSpPr>
          <p:nvPr>
            <p:ph idx="1"/>
          </p:nvPr>
        </p:nvSpPr>
        <p:spPr>
          <a:xfrm>
            <a:off x="457200" y="1219200"/>
            <a:ext cx="8229600" cy="5257800"/>
          </a:xfrm>
        </p:spPr>
        <p:txBody>
          <a:bodyPr>
            <a:normAutofit fontScale="85000" lnSpcReduction="20000"/>
          </a:bodyPr>
          <a:lstStyle/>
          <a:p>
            <a:pPr algn="just"/>
            <a:r>
              <a:rPr lang="en-US" dirty="0" smtClean="0">
                <a:latin typeface="Adobe Ming Std L" pitchFamily="18" charset="-128"/>
                <a:ea typeface="Adobe Ming Std L" pitchFamily="18" charset="-128"/>
              </a:rPr>
              <a:t>The vast Roman Empire was controlled and administered wit h the help of urbanisation.All the territories of the empire were organized in to provinces and were subject to taxation.</a:t>
            </a:r>
          </a:p>
          <a:p>
            <a:pPr algn="just"/>
            <a:r>
              <a:rPr lang="en-US" dirty="0" smtClean="0">
                <a:latin typeface="Adobe Ming Std L" pitchFamily="18" charset="-128"/>
                <a:ea typeface="Adobe Ming Std L" pitchFamily="18" charset="-128"/>
              </a:rPr>
              <a:t>Carthage, Alexandria, Antioch that lined the shores of Mediterranean were the foundations of the imperial system.</a:t>
            </a:r>
          </a:p>
          <a:p>
            <a:pPr algn="just"/>
            <a:r>
              <a:rPr lang="en-US" dirty="0" smtClean="0">
                <a:latin typeface="Adobe Ming Std L" pitchFamily="18" charset="-128"/>
                <a:ea typeface="Adobe Ming Std L" pitchFamily="18" charset="-128"/>
              </a:rPr>
              <a:t>It was through these cities that the government was able to collect tax from the provincial countryside which generated much of the wealth.</a:t>
            </a:r>
          </a:p>
          <a:p>
            <a:pPr algn="just"/>
            <a:r>
              <a:rPr lang="en-US" dirty="0" smtClean="0">
                <a:latin typeface="Adobe Ming Std L" pitchFamily="18" charset="-128"/>
                <a:ea typeface="Adobe Ming Std L" pitchFamily="18" charset="-128"/>
              </a:rPr>
              <a:t>This shows that the local upper class was actively involved with the Roman state in administering their own territories and collecting taxes from them</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algn="just"/>
            <a:r>
              <a:rPr lang="en-US" sz="2800" dirty="0" smtClean="0">
                <a:latin typeface="Adobe Ming Std L" pitchFamily="18" charset="-128"/>
                <a:ea typeface="Adobe Ming Std L" pitchFamily="18" charset="-128"/>
              </a:rPr>
              <a:t>Throughout the second and third century the provincial upper classes provided experienced officers that administered the provinces and commanded the army.</a:t>
            </a:r>
          </a:p>
          <a:p>
            <a:pPr algn="just"/>
            <a:r>
              <a:rPr lang="en-US" sz="2800" dirty="0" smtClean="0">
                <a:latin typeface="Adobe Ming Std L" pitchFamily="18" charset="-128"/>
                <a:ea typeface="Adobe Ming Std L" pitchFamily="18" charset="-128"/>
              </a:rPr>
              <a:t>Thus, they became the new elite of the Roman Empire. They controlled the army and looked after the provincial administration. They became much more powerful than the senatorial class because they had the backing of the Emperors.</a:t>
            </a:r>
          </a:p>
          <a:p>
            <a:pPr algn="just"/>
            <a:r>
              <a:rPr lang="en-US" sz="2800" dirty="0" smtClean="0">
                <a:latin typeface="Adobe Ming Std L" pitchFamily="18" charset="-128"/>
                <a:ea typeface="Adobe Ming Std L" pitchFamily="18" charset="-128"/>
              </a:rPr>
              <a:t>Emperor </a:t>
            </a:r>
            <a:r>
              <a:rPr lang="en-US" sz="2800" dirty="0" err="1" smtClean="0">
                <a:latin typeface="Adobe Ming Std L" pitchFamily="18" charset="-128"/>
                <a:ea typeface="Adobe Ming Std L" pitchFamily="18" charset="-128"/>
              </a:rPr>
              <a:t>Gallienus</a:t>
            </a:r>
            <a:r>
              <a:rPr lang="en-US" sz="2800" dirty="0" smtClean="0">
                <a:latin typeface="Adobe Ming Std L" pitchFamily="18" charset="-128"/>
                <a:ea typeface="Adobe Ming Std L" pitchFamily="18" charset="-128"/>
              </a:rPr>
              <a:t> consolidated their rise to power by excluding senators from military command. He did this in order to prevent control of the empire from falling in to their hands.</a:t>
            </a:r>
            <a:endParaRPr lang="en-US" sz="2800" dirty="0">
              <a:latin typeface="Adobe Ming Std L" pitchFamily="18" charset="-128"/>
              <a:ea typeface="Adobe Ming Std L" pitchFamily="18"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fontScale="90000"/>
          </a:bodyPr>
          <a:lstStyle/>
          <a:p>
            <a:pPr algn="ctr"/>
            <a:r>
              <a:rPr lang="en-US" dirty="0" smtClean="0">
                <a:latin typeface="Adobe Ming Std L" pitchFamily="18" charset="-128"/>
                <a:ea typeface="Adobe Ming Std L" pitchFamily="18" charset="-128"/>
              </a:rPr>
              <a:t/>
            </a:r>
            <a:br>
              <a:rPr lang="en-US" dirty="0" smtClean="0">
                <a:latin typeface="Adobe Ming Std L" pitchFamily="18" charset="-128"/>
                <a:ea typeface="Adobe Ming Std L" pitchFamily="18" charset="-128"/>
              </a:rPr>
            </a:br>
            <a:r>
              <a:rPr lang="en-US" b="1" dirty="0" smtClean="0">
                <a:latin typeface="Adobe Ming Std L" pitchFamily="18" charset="-128"/>
                <a:ea typeface="Adobe Ming Std L" pitchFamily="18" charset="-128"/>
              </a:rPr>
              <a:t>Meaning of Roman city</a:t>
            </a:r>
            <a:r>
              <a:rPr lang="en-US" b="1" dirty="0" smtClean="0"/>
              <a:t/>
            </a:r>
            <a:br>
              <a:rPr lang="en-US" b="1" dirty="0" smtClean="0"/>
            </a:br>
            <a:endParaRPr lang="en-US" dirty="0"/>
          </a:p>
        </p:txBody>
      </p:sp>
      <p:sp>
        <p:nvSpPr>
          <p:cNvPr id="3" name="Content Placeholder 2"/>
          <p:cNvSpPr>
            <a:spLocks noGrp="1"/>
          </p:cNvSpPr>
          <p:nvPr>
            <p:ph sz="half" idx="1"/>
          </p:nvPr>
        </p:nvSpPr>
        <p:spPr>
          <a:xfrm>
            <a:off x="381000" y="1143000"/>
            <a:ext cx="4572000" cy="5257800"/>
          </a:xfrm>
        </p:spPr>
        <p:txBody>
          <a:bodyPr>
            <a:normAutofit/>
          </a:bodyPr>
          <a:lstStyle/>
          <a:p>
            <a:pPr algn="just"/>
            <a:r>
              <a:rPr lang="en-US" sz="2900" dirty="0" smtClean="0">
                <a:latin typeface="Adobe Ming Std L" pitchFamily="18" charset="-128"/>
                <a:ea typeface="Adobe Ming Std L" pitchFamily="18" charset="-128"/>
              </a:rPr>
              <a:t>An Urban centre with its own magistrates, city council and a ‘territory containing villages under its jurisdiction.</a:t>
            </a:r>
          </a:p>
          <a:p>
            <a:pPr algn="just"/>
            <a:r>
              <a:rPr lang="en-US" sz="2900" dirty="0" smtClean="0">
                <a:latin typeface="Adobe Ming Std L" pitchFamily="18" charset="-128"/>
                <a:ea typeface="Adobe Ming Std L" pitchFamily="18" charset="-128"/>
              </a:rPr>
              <a:t>The villages could be upgraded to the status of city and vice-versa generally as a mark of </a:t>
            </a:r>
            <a:r>
              <a:rPr lang="en-US" sz="2900" dirty="0" err="1" smtClean="0">
                <a:latin typeface="Adobe Ming Std L" pitchFamily="18" charset="-128"/>
                <a:ea typeface="Adobe Ming Std L" pitchFamily="18" charset="-128"/>
              </a:rPr>
              <a:t>favour</a:t>
            </a:r>
            <a:r>
              <a:rPr lang="en-US" sz="2900" dirty="0" smtClean="0">
                <a:latin typeface="Adobe Ming Std L" pitchFamily="18" charset="-128"/>
                <a:ea typeface="Adobe Ming Std L" pitchFamily="18" charset="-128"/>
              </a:rPr>
              <a:t> from the emperor</a:t>
            </a:r>
            <a:endParaRPr lang="en-US" sz="2900" dirty="0">
              <a:latin typeface="Adobe Ming Std L" pitchFamily="18" charset="-128"/>
              <a:ea typeface="Adobe Ming Std L" pitchFamily="18" charset="-128"/>
            </a:endParaRPr>
          </a:p>
        </p:txBody>
      </p:sp>
      <p:pic>
        <p:nvPicPr>
          <p:cNvPr id="11266" name="Picture 2" descr="C:\Users\HCL\Desktop\pics\images (15).jpg"/>
          <p:cNvPicPr>
            <a:picLocks noGrp="1" noChangeAspect="1" noChangeArrowheads="1"/>
          </p:cNvPicPr>
          <p:nvPr>
            <p:ph sz="half" idx="2"/>
          </p:nvPr>
        </p:nvPicPr>
        <p:blipFill>
          <a:blip r:embed="rId2"/>
          <a:srcRect/>
          <a:stretch>
            <a:fillRect/>
          </a:stretch>
        </p:blipFill>
        <p:spPr bwMode="auto">
          <a:xfrm>
            <a:off x="5181600" y="1143000"/>
            <a:ext cx="3733800" cy="502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Adobe Ming Std L" pitchFamily="18" charset="-128"/>
                <a:ea typeface="Adobe Ming Std L" pitchFamily="18" charset="-128"/>
              </a:rPr>
              <a:t>The Third Century Crisis</a:t>
            </a:r>
          </a:p>
        </p:txBody>
      </p:sp>
      <p:sp>
        <p:nvSpPr>
          <p:cNvPr id="3" name="Content Placeholder 2"/>
          <p:cNvSpPr>
            <a:spLocks noGrp="1"/>
          </p:cNvSpPr>
          <p:nvPr>
            <p:ph idx="1"/>
          </p:nvPr>
        </p:nvSpPr>
        <p:spPr/>
        <p:txBody>
          <a:bodyPr>
            <a:normAutofit fontScale="77500" lnSpcReduction="20000"/>
          </a:bodyPr>
          <a:lstStyle/>
          <a:p>
            <a:pPr algn="just"/>
            <a:r>
              <a:rPr lang="en-US" dirty="0" smtClean="0">
                <a:latin typeface="Adobe Ming Std L" pitchFamily="18" charset="-128"/>
                <a:ea typeface="Adobe Ming Std L" pitchFamily="18" charset="-128"/>
              </a:rPr>
              <a:t>The first and second centuries were a period of peace, prosperity and economic expansion. But the third century was a period of crisis.</a:t>
            </a:r>
          </a:p>
          <a:p>
            <a:pPr algn="just"/>
            <a:r>
              <a:rPr lang="en-US" dirty="0" smtClean="0">
                <a:latin typeface="Adobe Ming Std L" pitchFamily="18" charset="-128"/>
                <a:ea typeface="Adobe Ming Std L" pitchFamily="18" charset="-128"/>
              </a:rPr>
              <a:t>In 225, new dynasty called </a:t>
            </a:r>
            <a:r>
              <a:rPr lang="en-US" dirty="0" err="1" smtClean="0">
                <a:latin typeface="Adobe Ming Std L" pitchFamily="18" charset="-128"/>
                <a:ea typeface="Adobe Ming Std L" pitchFamily="18" charset="-128"/>
              </a:rPr>
              <a:t>Sasanians</a:t>
            </a:r>
            <a:r>
              <a:rPr lang="en-US" dirty="0" smtClean="0">
                <a:latin typeface="Adobe Ming Std L" pitchFamily="18" charset="-128"/>
                <a:ea typeface="Adobe Ming Std L" pitchFamily="18" charset="-128"/>
              </a:rPr>
              <a:t> emerged in Iran. They were more aggressive and expanding rapidly in the direction of the Euphrates.</a:t>
            </a:r>
          </a:p>
          <a:p>
            <a:pPr algn="just"/>
            <a:r>
              <a:rPr lang="en-US" dirty="0" smtClean="0">
                <a:latin typeface="Adobe Ming Std L" pitchFamily="18" charset="-128"/>
                <a:ea typeface="Adobe Ming Std L" pitchFamily="18" charset="-128"/>
              </a:rPr>
              <a:t>The Germanic tribes (barbarians) began to move against the Rhine and Danube frontiers. From 233 to 280 saw repeated invasions. The Romans were forced to abandon much of the territory beyond the Danube.</a:t>
            </a:r>
          </a:p>
          <a:p>
            <a:pPr algn="just"/>
            <a:r>
              <a:rPr lang="en-US" dirty="0" smtClean="0">
                <a:latin typeface="Adobe Ming Std L" pitchFamily="18" charset="-128"/>
                <a:ea typeface="Adobe Ming Std L" pitchFamily="18" charset="-128"/>
              </a:rPr>
              <a:t> The quick succession of emperors (25 emperors in 47 years) is a sign of strain faced by the empire in the 3 rd century.</a:t>
            </a:r>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ctr"/>
            <a:r>
              <a:rPr lang="en-US" b="1" dirty="0" smtClean="0">
                <a:latin typeface="Adobe Ming Std L" pitchFamily="18" charset="-128"/>
                <a:ea typeface="Adobe Ming Std L" pitchFamily="18" charset="-128"/>
              </a:rPr>
              <a:t>Other aspects</a:t>
            </a:r>
            <a:endParaRPr lang="en-US" b="1" dirty="0">
              <a:latin typeface="Adobe Ming Std L" pitchFamily="18" charset="-128"/>
              <a:ea typeface="Adobe Ming Std L" pitchFamily="18" charset="-128"/>
            </a:endParaRPr>
          </a:p>
        </p:txBody>
      </p:sp>
      <p:sp>
        <p:nvSpPr>
          <p:cNvPr id="3" name="Content Placeholder 2"/>
          <p:cNvSpPr>
            <a:spLocks noGrp="1"/>
          </p:cNvSpPr>
          <p:nvPr>
            <p:ph sz="half" idx="1"/>
          </p:nvPr>
        </p:nvSpPr>
        <p:spPr>
          <a:xfrm>
            <a:off x="457200" y="1219200"/>
            <a:ext cx="5486400" cy="5257800"/>
          </a:xfrm>
        </p:spPr>
        <p:txBody>
          <a:bodyPr>
            <a:normAutofit fontScale="40000" lnSpcReduction="20000"/>
          </a:bodyPr>
          <a:lstStyle/>
          <a:p>
            <a:pPr>
              <a:buNone/>
            </a:pPr>
            <a:r>
              <a:rPr lang="en-US" sz="5100" u="sng" dirty="0" smtClean="0">
                <a:latin typeface="Adobe Ming Std L" pitchFamily="18" charset="-128"/>
                <a:ea typeface="Adobe Ming Std L" pitchFamily="18" charset="-128"/>
              </a:rPr>
              <a:t>Status of women</a:t>
            </a:r>
          </a:p>
          <a:p>
            <a:pPr>
              <a:buNone/>
            </a:pPr>
            <a:r>
              <a:rPr lang="en-US" dirty="0" smtClean="0"/>
              <a:t>      </a:t>
            </a:r>
            <a:r>
              <a:rPr lang="en-US" sz="6500" dirty="0" smtClean="0">
                <a:latin typeface="Adobe Ming Std L" pitchFamily="18" charset="-128"/>
                <a:ea typeface="Adobe Ming Std L" pitchFamily="18" charset="-128"/>
              </a:rPr>
              <a:t>The women enjoyed considerable legal rights in owning and managing property. They were married off in the late teens or early thirties. Arrange marriage was the general norm.</a:t>
            </a:r>
          </a:p>
          <a:p>
            <a:pPr algn="just">
              <a:buFont typeface="Wingdings" pitchFamily="2" charset="2"/>
              <a:buChar char="§"/>
            </a:pPr>
            <a:r>
              <a:rPr lang="en-US" sz="6500" dirty="0" smtClean="0">
                <a:latin typeface="Adobe Ming Std L" pitchFamily="18" charset="-128"/>
                <a:ea typeface="Adobe Ming Std L" pitchFamily="18" charset="-128"/>
              </a:rPr>
              <a:t>Women remained a primary heir to father's property after marriage. They could become independent property owners after their father's death. Divorce was easy for both men as well as women.</a:t>
            </a:r>
          </a:p>
        </p:txBody>
      </p:sp>
      <p:pic>
        <p:nvPicPr>
          <p:cNvPr id="15362" name="Picture 2" descr="C:\Users\HCL\Desktop\pics\images (19).jpg"/>
          <p:cNvPicPr>
            <a:picLocks noChangeAspect="1" noChangeArrowheads="1"/>
          </p:cNvPicPr>
          <p:nvPr/>
        </p:nvPicPr>
        <p:blipFill>
          <a:blip r:embed="rId2"/>
          <a:srcRect/>
          <a:stretch>
            <a:fillRect/>
          </a:stretch>
        </p:blipFill>
        <p:spPr bwMode="auto">
          <a:xfrm>
            <a:off x="6096000" y="1219200"/>
            <a:ext cx="2857500" cy="5181600"/>
          </a:xfrm>
          <a:prstGeom prst="ellipse">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4419600" cy="5821363"/>
          </a:xfrm>
        </p:spPr>
        <p:txBody>
          <a:bodyPr>
            <a:normAutofit fontScale="92500" lnSpcReduction="10000"/>
          </a:bodyPr>
          <a:lstStyle/>
          <a:p>
            <a:pPr algn="just"/>
            <a:r>
              <a:rPr lang="en-US" dirty="0" smtClean="0">
                <a:latin typeface="Adobe Ming Std L" pitchFamily="18" charset="-128"/>
                <a:ea typeface="Adobe Ming Std L" pitchFamily="18" charset="-128"/>
              </a:rPr>
              <a:t>women were often subject to domination by their husbands Wives were even beaten up by their husbands. The typical form of marriage was one where the wife did not transfer to her husband's authority but retained full rights in the property of her natal family. </a:t>
            </a:r>
          </a:p>
          <a:p>
            <a:endParaRPr lang="en-US" dirty="0"/>
          </a:p>
        </p:txBody>
      </p:sp>
      <p:pic>
        <p:nvPicPr>
          <p:cNvPr id="16386" name="Picture 2" descr="C:\Users\HCL\Desktop\pics\images (17).jpg"/>
          <p:cNvPicPr>
            <a:picLocks noChangeAspect="1" noChangeArrowheads="1"/>
          </p:cNvPicPr>
          <p:nvPr/>
        </p:nvPicPr>
        <p:blipFill>
          <a:blip r:embed="rId2"/>
          <a:srcRect/>
          <a:stretch>
            <a:fillRect/>
          </a:stretch>
        </p:blipFill>
        <p:spPr bwMode="auto">
          <a:xfrm>
            <a:off x="5029200" y="304800"/>
            <a:ext cx="3810000" cy="601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04800"/>
            <a:ext cx="4038600" cy="5821363"/>
          </a:xfrm>
        </p:spPr>
        <p:txBody>
          <a:bodyPr>
            <a:normAutofit fontScale="85000" lnSpcReduction="20000"/>
          </a:bodyPr>
          <a:lstStyle/>
          <a:p>
            <a:pPr algn="just">
              <a:buNone/>
            </a:pPr>
            <a:r>
              <a:rPr lang="en-US" u="sng" dirty="0" smtClean="0">
                <a:latin typeface="Adobe Ming Std L" pitchFamily="18" charset="-128"/>
                <a:ea typeface="Adobe Ming Std L" pitchFamily="18" charset="-128"/>
              </a:rPr>
              <a:t>Rate of literacy:</a:t>
            </a:r>
          </a:p>
          <a:p>
            <a:pPr algn="just">
              <a:buNone/>
            </a:pPr>
            <a:r>
              <a:rPr lang="en-US" dirty="0" smtClean="0">
                <a:latin typeface="Adobe Ming Std L" pitchFamily="18" charset="-128"/>
                <a:ea typeface="Adobe Ming Std L" pitchFamily="18" charset="-128"/>
              </a:rPr>
              <a:t>  </a:t>
            </a:r>
            <a:r>
              <a:rPr lang="en-US" sz="3200" dirty="0" smtClean="0">
                <a:latin typeface="Adobe Ming Std L" pitchFamily="18" charset="-128"/>
                <a:ea typeface="Adobe Ming Std L" pitchFamily="18" charset="-128"/>
              </a:rPr>
              <a:t>It varied great between different parts of the empire. Literacy was widespread in army officers, estate managers and soldiers . Casual literacy existed and it varied from place to place here was a wall in Pompeii which carried advertisements and graffiti, which indicates high level of casual literacy</a:t>
            </a:r>
            <a:r>
              <a:rPr lang="en-US" dirty="0" smtClean="0">
                <a:latin typeface="Adobe Ming Std L" pitchFamily="18" charset="-128"/>
                <a:ea typeface="Adobe Ming Std L" pitchFamily="18" charset="-128"/>
              </a:rPr>
              <a:t>.</a:t>
            </a:r>
          </a:p>
          <a:p>
            <a:endParaRPr lang="en-US" dirty="0" smtClean="0"/>
          </a:p>
          <a:p>
            <a:endParaRPr lang="en-US" dirty="0"/>
          </a:p>
        </p:txBody>
      </p:sp>
      <p:pic>
        <p:nvPicPr>
          <p:cNvPr id="12290" name="Picture 2" descr="C:\Users\HCL\Desktop\pics\images (6).jpg"/>
          <p:cNvPicPr>
            <a:picLocks noGrp="1" noChangeAspect="1" noChangeArrowheads="1"/>
          </p:cNvPicPr>
          <p:nvPr>
            <p:ph sz="half" idx="2"/>
          </p:nvPr>
        </p:nvPicPr>
        <p:blipFill>
          <a:blip r:embed="rId2"/>
          <a:srcRect/>
          <a:stretch>
            <a:fillRect/>
          </a:stretch>
        </p:blipFill>
        <p:spPr bwMode="auto">
          <a:xfrm>
            <a:off x="4800600" y="533400"/>
            <a:ext cx="4114800" cy="5791200"/>
          </a:xfrm>
          <a:prstGeom prst="rect">
            <a:avLst/>
          </a:prstGeom>
          <a:ln w="190500" cap="sq">
            <a:solidFill>
              <a:schemeClr val="accent3"/>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dobe Ming Std L" pitchFamily="18" charset="-128"/>
                <a:ea typeface="Adobe Ming Std L" pitchFamily="18" charset="-128"/>
              </a:rPr>
              <a:t>Controlling of workers</a:t>
            </a:r>
            <a:endParaRPr lang="en-US" dirty="0">
              <a:latin typeface="Adobe Ming Std L" pitchFamily="18" charset="-128"/>
              <a:ea typeface="Adobe Ming Std L" pitchFamily="18" charset="-128"/>
            </a:endParaRPr>
          </a:p>
        </p:txBody>
      </p:sp>
      <p:sp>
        <p:nvSpPr>
          <p:cNvPr id="3" name="Content Placeholder 2"/>
          <p:cNvSpPr>
            <a:spLocks noGrp="1"/>
          </p:cNvSpPr>
          <p:nvPr>
            <p:ph idx="1"/>
          </p:nvPr>
        </p:nvSpPr>
        <p:spPr/>
        <p:txBody>
          <a:bodyPr>
            <a:normAutofit fontScale="92500" lnSpcReduction="20000"/>
          </a:bodyPr>
          <a:lstStyle/>
          <a:p>
            <a:pPr algn="just"/>
            <a:r>
              <a:rPr lang="en-US" dirty="0" smtClean="0">
                <a:latin typeface="Adobe Ming Std L" pitchFamily="18" charset="-128"/>
                <a:ea typeface="Adobe Ming Std L" pitchFamily="18" charset="-128"/>
              </a:rPr>
              <a:t>Slavery was an institution deeply rooted in Ancient Roman world.</a:t>
            </a:r>
          </a:p>
          <a:p>
            <a:pPr algn="just"/>
            <a:r>
              <a:rPr lang="en-US" dirty="0" smtClean="0">
                <a:latin typeface="Adobe Ming Std L" pitchFamily="18" charset="-128"/>
                <a:ea typeface="Adobe Ming Std L" pitchFamily="18" charset="-128"/>
              </a:rPr>
              <a:t>Though slavery was institutionalized and was greatly used as </a:t>
            </a:r>
            <a:r>
              <a:rPr lang="en-US" dirty="0" err="1" smtClean="0">
                <a:latin typeface="Adobe Ming Std L" pitchFamily="18" charset="-128"/>
                <a:ea typeface="Adobe Ming Std L" pitchFamily="18" charset="-128"/>
              </a:rPr>
              <a:t>labour</a:t>
            </a:r>
            <a:r>
              <a:rPr lang="en-US" dirty="0" smtClean="0">
                <a:latin typeface="Adobe Ming Std L" pitchFamily="18" charset="-128"/>
                <a:ea typeface="Adobe Ming Std L" pitchFamily="18" charset="-128"/>
              </a:rPr>
              <a:t> but it was not always slaves that performed </a:t>
            </a:r>
            <a:r>
              <a:rPr lang="en-US" dirty="0" err="1" smtClean="0">
                <a:latin typeface="Adobe Ming Std L" pitchFamily="18" charset="-128"/>
                <a:ea typeface="Adobe Ming Std L" pitchFamily="18" charset="-128"/>
              </a:rPr>
              <a:t>labour</a:t>
            </a:r>
            <a:r>
              <a:rPr lang="en-US" dirty="0" smtClean="0">
                <a:latin typeface="Adobe Ming Std L" pitchFamily="18" charset="-128"/>
                <a:ea typeface="Adobe Ming Std L" pitchFamily="18" charset="-128"/>
              </a:rPr>
              <a:t> in the Roman economy.</a:t>
            </a:r>
          </a:p>
          <a:p>
            <a:pPr algn="just"/>
            <a:r>
              <a:rPr lang="en-US" dirty="0" smtClean="0">
                <a:latin typeface="Adobe Ming Std L" pitchFamily="18" charset="-128"/>
                <a:ea typeface="Adobe Ming Std L" pitchFamily="18" charset="-128"/>
              </a:rPr>
              <a:t> As peace was established in the first century, the supply of slaves declined and users of slave </a:t>
            </a:r>
            <a:r>
              <a:rPr lang="en-US" dirty="0" err="1" smtClean="0">
                <a:latin typeface="Adobe Ming Std L" pitchFamily="18" charset="-128"/>
                <a:ea typeface="Adobe Ming Std L" pitchFamily="18" charset="-128"/>
              </a:rPr>
              <a:t>labour</a:t>
            </a:r>
            <a:r>
              <a:rPr lang="en-US" dirty="0" smtClean="0">
                <a:latin typeface="Adobe Ming Std L" pitchFamily="18" charset="-128"/>
                <a:ea typeface="Adobe Ming Std L" pitchFamily="18" charset="-128"/>
              </a:rPr>
              <a:t> had to turn to slave breeding or cheaper substitutes such as wage </a:t>
            </a:r>
            <a:r>
              <a:rPr lang="en-US" dirty="0" err="1" smtClean="0">
                <a:latin typeface="Adobe Ming Std L" pitchFamily="18" charset="-128"/>
                <a:ea typeface="Adobe Ming Std L" pitchFamily="18" charset="-128"/>
              </a:rPr>
              <a:t>labour</a:t>
            </a:r>
            <a:r>
              <a:rPr lang="en-US" dirty="0" smtClean="0">
                <a:latin typeface="Adobe Ming Std L" pitchFamily="18" charset="-128"/>
                <a:ea typeface="Adobe Ming Std L" pitchFamily="18" charset="-128"/>
              </a:rPr>
              <a:t> which were easily dispensable.</a:t>
            </a:r>
            <a:endParaRPr lang="en-US" dirty="0">
              <a:latin typeface="Adobe Ming Std L" pitchFamily="18" charset="-128"/>
              <a:ea typeface="Adobe Ming Std L" pitchFamily="18"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dobe Ming Std L" pitchFamily="18" charset="-128"/>
                <a:ea typeface="Adobe Ming Std L" pitchFamily="18" charset="-128"/>
              </a:rPr>
              <a:t>Late Antiquity</a:t>
            </a:r>
            <a:br>
              <a:rPr lang="en-US" b="1" dirty="0" smtClean="0">
                <a:latin typeface="Adobe Ming Std L" pitchFamily="18" charset="-128"/>
                <a:ea typeface="Adobe Ming Std L" pitchFamily="18" charset="-128"/>
              </a:rPr>
            </a:br>
            <a:endParaRPr lang="en-US" dirty="0">
              <a:latin typeface="Adobe Ming Std L" pitchFamily="18" charset="-128"/>
              <a:ea typeface="Adobe Ming Std L" pitchFamily="18" charset="-128"/>
            </a:endParaRPr>
          </a:p>
        </p:txBody>
      </p:sp>
      <p:sp>
        <p:nvSpPr>
          <p:cNvPr id="3" name="Content Placeholder 2"/>
          <p:cNvSpPr>
            <a:spLocks noGrp="1"/>
          </p:cNvSpPr>
          <p:nvPr>
            <p:ph idx="1"/>
          </p:nvPr>
        </p:nvSpPr>
        <p:spPr/>
        <p:txBody>
          <a:bodyPr/>
          <a:lstStyle/>
          <a:p>
            <a:pPr algn="just"/>
            <a:r>
              <a:rPr lang="en-US" dirty="0" smtClean="0">
                <a:latin typeface="Adobe Ming Std L" pitchFamily="18" charset="-128"/>
                <a:ea typeface="Adobe Ming Std L" pitchFamily="18" charset="-128"/>
              </a:rPr>
              <a:t> Late antiquity is the term used to describe the final, fascinating period in the evolution and break-up of the Roman Empire and refers from the fourth to seventh centuries. The period saw considerable changes in cultural, economic, and administrative levels.</a:t>
            </a:r>
            <a:endParaRPr lang="en-US" dirty="0">
              <a:latin typeface="Adobe Ming Std L" pitchFamily="18" charset="-128"/>
              <a:ea typeface="Adobe Ming Std L" pitchFamily="18"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Adobe Ming Std L" pitchFamily="18" charset="-128"/>
                <a:ea typeface="Adobe Ming Std L" pitchFamily="18" charset="-128"/>
              </a:rPr>
              <a:t>Works in Late Antiquity Period</a:t>
            </a:r>
            <a:endParaRPr lang="en-US" b="1" dirty="0">
              <a:latin typeface="Adobe Ming Std L" pitchFamily="18" charset="-128"/>
              <a:ea typeface="Adobe Ming Std L" pitchFamily="18" charset="-128"/>
            </a:endParaRPr>
          </a:p>
        </p:txBody>
      </p:sp>
      <p:pic>
        <p:nvPicPr>
          <p:cNvPr id="13314" name="Picture 2" descr="C:\Users\HCL\Desktop\pics\images (22).jpg"/>
          <p:cNvPicPr>
            <a:picLocks noGrp="1" noChangeAspect="1" noChangeArrowheads="1"/>
          </p:cNvPicPr>
          <p:nvPr>
            <p:ph sz="half" idx="1"/>
          </p:nvPr>
        </p:nvPicPr>
        <p:blipFill>
          <a:blip r:embed="rId2"/>
          <a:srcRect/>
          <a:stretch>
            <a:fillRect/>
          </a:stretch>
        </p:blipFill>
        <p:spPr bwMode="auto">
          <a:xfrm>
            <a:off x="457200" y="1295400"/>
            <a:ext cx="4419600" cy="5105400"/>
          </a:xfrm>
          <a:prstGeom prst="rect">
            <a:avLst/>
          </a:prstGeom>
          <a:ln>
            <a:solidFill>
              <a:srgbClr val="0070C0"/>
            </a:solidFill>
          </a:ln>
        </p:spPr>
        <p:style>
          <a:lnRef idx="0">
            <a:schemeClr val="accent4"/>
          </a:lnRef>
          <a:fillRef idx="3">
            <a:schemeClr val="accent4"/>
          </a:fillRef>
          <a:effectRef idx="3">
            <a:schemeClr val="accent4"/>
          </a:effectRef>
          <a:fontRef idx="minor">
            <a:schemeClr val="lt1"/>
          </a:fontRef>
        </p:style>
      </p:pic>
      <p:sp>
        <p:nvSpPr>
          <p:cNvPr id="4" name="Content Placeholder 3"/>
          <p:cNvSpPr>
            <a:spLocks noGrp="1"/>
          </p:cNvSpPr>
          <p:nvPr>
            <p:ph sz="half" idx="2"/>
          </p:nvPr>
        </p:nvSpPr>
        <p:spPr>
          <a:xfrm>
            <a:off x="5029200" y="1600200"/>
            <a:ext cx="3657600" cy="4525963"/>
          </a:xfrm>
        </p:spPr>
        <p:txBody>
          <a:bodyPr>
            <a:normAutofit fontScale="92500" lnSpcReduction="10000"/>
          </a:bodyPr>
          <a:lstStyle/>
          <a:p>
            <a:r>
              <a:rPr lang="en-US" dirty="0" smtClean="0">
                <a:latin typeface="Adobe Ming Std L" pitchFamily="18" charset="-128"/>
                <a:ea typeface="Adobe Ming Std L" pitchFamily="18" charset="-128"/>
              </a:rPr>
              <a:t>The emperor Diocletian abandoned territories with little strategic and economic importance. He fortified frontiers, recognized provincial boundaries and separated civilian from the military functions</a:t>
            </a:r>
            <a:r>
              <a:rPr lang="en-US" dirty="0" smtClean="0"/>
              <a:t>.</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lnSpcReduction="10000"/>
          </a:bodyPr>
          <a:lstStyle/>
          <a:p>
            <a:pPr algn="just"/>
            <a:r>
              <a:rPr lang="en-US" dirty="0" smtClean="0">
                <a:latin typeface="Adobe Ming Std L" pitchFamily="18" charset="-128"/>
                <a:ea typeface="Adobe Ming Std L" pitchFamily="18" charset="-128"/>
              </a:rPr>
              <a:t>The most important innovations of Constantine were in the monetary sphere. He introduced Solidus, a coin weighing 4 ½ gm of pure gold. These coins were minted in millions.</a:t>
            </a:r>
          </a:p>
          <a:p>
            <a:pPr algn="just"/>
            <a:r>
              <a:rPr lang="en-US" dirty="0" smtClean="0">
                <a:latin typeface="Adobe Ming Std L" pitchFamily="18" charset="-128"/>
                <a:ea typeface="Adobe Ming Std L" pitchFamily="18" charset="-128"/>
              </a:rPr>
              <a:t> The other innovation was the creation of a second capital at Constantinople.</a:t>
            </a:r>
            <a:r>
              <a:rPr lang="en-US" dirty="0" smtClean="0"/>
              <a:t> </a:t>
            </a:r>
            <a:r>
              <a:rPr lang="en-US" dirty="0" smtClean="0">
                <a:latin typeface="Adobe Ming Std L" pitchFamily="18" charset="-128"/>
                <a:ea typeface="Adobe Ming Std L" pitchFamily="18" charset="-128"/>
              </a:rPr>
              <a:t>The late Antiquity period witnessed considerable change in economic life.</a:t>
            </a:r>
            <a:r>
              <a:rPr lang="en-US" dirty="0" smtClean="0"/>
              <a:t> </a:t>
            </a:r>
            <a:r>
              <a:rPr lang="en-US" dirty="0" smtClean="0">
                <a:latin typeface="Adobe Ming Std L" pitchFamily="18" charset="-128"/>
                <a:ea typeface="Adobe Ming Std L" pitchFamily="18" charset="-128"/>
              </a:rPr>
              <a:t>Emperor Constantine declared Christianity as official religion of the Roman empire.(4th century)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dobe Ming Std L" pitchFamily="18" charset="-128"/>
                <a:ea typeface="Adobe Ming Std L" pitchFamily="18" charset="-128"/>
              </a:rPr>
              <a:t>Decline of the Roman Empire</a:t>
            </a:r>
            <a:endParaRPr lang="en-US" b="1" dirty="0">
              <a:latin typeface="Adobe Ming Std L" pitchFamily="18" charset="-128"/>
              <a:ea typeface="Adobe Ming Std L" pitchFamily="18" charset="-128"/>
            </a:endParaRPr>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pPr algn="just"/>
            <a:r>
              <a:rPr lang="en-US" dirty="0" smtClean="0">
                <a:latin typeface="Adobe Ming Std L" pitchFamily="18" charset="-128"/>
                <a:ea typeface="Adobe Ming Std L" pitchFamily="18" charset="-128"/>
              </a:rPr>
              <a:t>Large parts of the Roman and Iranian Empires had fallen into the hands of the Arabs.</a:t>
            </a:r>
          </a:p>
          <a:p>
            <a:pPr algn="just"/>
            <a:r>
              <a:rPr lang="en-US" dirty="0" smtClean="0">
                <a:latin typeface="Adobe Ming Std L" pitchFamily="18" charset="-128"/>
                <a:ea typeface="Adobe Ming Std L" pitchFamily="18" charset="-128"/>
              </a:rPr>
              <a:t>Nomadic tribes in frontier areas such as Goths, Visigoths, Vandals and others attacked the Roman Empire in the west by the 5th century C.E.</a:t>
            </a:r>
          </a:p>
          <a:p>
            <a:pPr algn="just"/>
            <a:r>
              <a:rPr lang="en-US" dirty="0" smtClean="0">
                <a:latin typeface="Adobe Ming Std L" pitchFamily="18" charset="-128"/>
                <a:ea typeface="Adobe Ming Std L" pitchFamily="18" charset="-128"/>
              </a:rPr>
              <a:t>The Germanic groups established their own kingdoms within the empire. With the prompting of the Christian Church, a Holy Roman Empire was formed from some of these kingdoms from the 9th century CE.</a:t>
            </a:r>
          </a:p>
          <a:p>
            <a:pPr algn="just"/>
            <a:r>
              <a:rPr lang="en-US" dirty="0" smtClean="0">
                <a:latin typeface="Adobe Ming Std L" pitchFamily="18" charset="-128"/>
                <a:ea typeface="Adobe Ming Std L" pitchFamily="18" charset="-128"/>
              </a:rPr>
              <a:t>The Roman Empire was divided in to eastern and western halves in the fourth century C.E</a:t>
            </a:r>
            <a:r>
              <a:rPr lang="en-US" dirty="0" smtClean="0"/>
              <a:t>.</a:t>
            </a:r>
            <a:endParaRPr lang="en-US" dirty="0">
              <a:latin typeface="Adobe Ming Std L" pitchFamily="18" charset="-128"/>
              <a:ea typeface="Adobe Ming Std L" pitchFamily="18"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dobe Ming Std L" pitchFamily="18" charset="-128"/>
                <a:ea typeface="Adobe Ming Std L" pitchFamily="18" charset="-128"/>
              </a:rPr>
              <a:t>Sources</a:t>
            </a:r>
            <a:endParaRPr lang="en-US" dirty="0">
              <a:latin typeface="Adobe Ming Std L" pitchFamily="18" charset="-128"/>
              <a:ea typeface="Adobe Ming Std L" pitchFamily="18" charset="-128"/>
            </a:endParaRPr>
          </a:p>
        </p:txBody>
      </p:sp>
      <p:sp>
        <p:nvSpPr>
          <p:cNvPr id="3" name="Content Placeholder 2"/>
          <p:cNvSpPr>
            <a:spLocks noGrp="1"/>
          </p:cNvSpPr>
          <p:nvPr>
            <p:ph idx="1"/>
          </p:nvPr>
        </p:nvSpPr>
        <p:spPr>
          <a:xfrm>
            <a:off x="457200" y="1447800"/>
            <a:ext cx="8229600" cy="4678363"/>
          </a:xfrm>
        </p:spPr>
        <p:style>
          <a:lnRef idx="1">
            <a:schemeClr val="accent4"/>
          </a:lnRef>
          <a:fillRef idx="2">
            <a:schemeClr val="accent4"/>
          </a:fillRef>
          <a:effectRef idx="1">
            <a:schemeClr val="accent4"/>
          </a:effectRef>
          <a:fontRef idx="minor">
            <a:schemeClr val="dk1"/>
          </a:fontRef>
        </p:style>
        <p:txBody>
          <a:bodyPr/>
          <a:lstStyle/>
          <a:p>
            <a:r>
              <a:rPr lang="en-US" dirty="0" smtClean="0">
                <a:latin typeface="Adobe Ming Std L" pitchFamily="18" charset="-128"/>
                <a:ea typeface="Adobe Ming Std L" pitchFamily="18" charset="-128"/>
                <a:hlinkClick r:id="rId3"/>
              </a:rPr>
              <a:t>www.ncert.nic.in</a:t>
            </a:r>
            <a:endParaRPr lang="en-US" dirty="0" smtClean="0">
              <a:latin typeface="Adobe Ming Std L" pitchFamily="18" charset="-128"/>
              <a:ea typeface="Adobe Ming Std L" pitchFamily="18" charset="-128"/>
            </a:endParaRPr>
          </a:p>
          <a:p>
            <a:r>
              <a:rPr lang="en-US" dirty="0" smtClean="0">
                <a:latin typeface="Adobe Ming Std L" pitchFamily="18" charset="-128"/>
                <a:ea typeface="Adobe Ming Std L" pitchFamily="18" charset="-128"/>
                <a:hlinkClick r:id="rId4"/>
              </a:rPr>
              <a:t>www.mycbseguide.com</a:t>
            </a:r>
          </a:p>
          <a:p>
            <a:r>
              <a:rPr lang="en-US" dirty="0" smtClean="0">
                <a:latin typeface="Adobe Ming Std L" pitchFamily="18" charset="-128"/>
                <a:ea typeface="Adobe Ming Std L" pitchFamily="18" charset="-128"/>
                <a:hlinkClick r:id="rId5"/>
              </a:rPr>
              <a:t>https://studytution.com</a:t>
            </a:r>
            <a:endParaRPr lang="en-US" dirty="0" smtClean="0">
              <a:latin typeface="Adobe Ming Std L" pitchFamily="18" charset="-128"/>
              <a:ea typeface="Adobe Ming Std L" pitchFamily="18" charset="-128"/>
            </a:endParaRPr>
          </a:p>
          <a:p>
            <a:r>
              <a:rPr lang="en-US" dirty="0" smtClean="0">
                <a:latin typeface="Adobe Ming Std L" pitchFamily="18" charset="-128"/>
                <a:ea typeface="Adobe Ming Std L" pitchFamily="18" charset="-128"/>
                <a:hlinkClick r:id="rId6"/>
              </a:rPr>
              <a:t>www. cbseocean.weebly.com</a:t>
            </a:r>
          </a:p>
          <a:p>
            <a:r>
              <a:rPr lang="en-US" dirty="0" smtClean="0">
                <a:latin typeface="Adobe Ming Std L" pitchFamily="18" charset="-128"/>
                <a:ea typeface="Adobe Ming Std L" pitchFamily="18" charset="-128"/>
                <a:hlinkClick r:id="rId7"/>
              </a:rPr>
              <a:t>http://edurev.in</a:t>
            </a:r>
            <a:endParaRPr lang="en-US" dirty="0" smtClean="0">
              <a:latin typeface="Adobe Ming Std L" pitchFamily="18" charset="-128"/>
              <a:ea typeface="Adobe Ming Std L" pitchFamily="18" charset="-128"/>
            </a:endParaRPr>
          </a:p>
          <a:p>
            <a:r>
              <a:rPr lang="en-US" dirty="0" smtClean="0">
                <a:latin typeface="Adobe Ming Std L" pitchFamily="18" charset="-128"/>
                <a:ea typeface="Adobe Ming Std L" pitchFamily="18" charset="-128"/>
                <a:hlinkClick r:id="rId6"/>
              </a:rPr>
              <a:t>http://extramarks.com</a:t>
            </a:r>
            <a:endParaRPr lang="en-US" dirty="0" smtClean="0">
              <a:latin typeface="Adobe Ming Std L" pitchFamily="18" charset="-128"/>
              <a:ea typeface="Adobe Ming Std L" pitchFamily="18" charset="-128"/>
            </a:endParaRPr>
          </a:p>
          <a:p>
            <a:r>
              <a:rPr lang="en-US" dirty="0" smtClean="0">
                <a:latin typeface="Adobe Ming Std L" pitchFamily="18" charset="-128"/>
                <a:ea typeface="Adobe Ming Std L" pitchFamily="18" charset="-128"/>
                <a:hlinkClick r:id="rId8"/>
              </a:rPr>
              <a:t>http://learncbse.in</a:t>
            </a:r>
            <a:endParaRPr lang="en-US" dirty="0" smtClean="0">
              <a:latin typeface="Adobe Ming Std L" pitchFamily="18" charset="-128"/>
              <a:ea typeface="Adobe Ming Std L" pitchFamily="18" charset="-128"/>
            </a:endParaRPr>
          </a:p>
          <a:p>
            <a:endParaRPr lang="en-US" dirty="0" smtClean="0">
              <a:latin typeface="Adobe Ming Std L" pitchFamily="18" charset="-128"/>
              <a:ea typeface="Adobe Ming Std L" pitchFamily="18" charset="-128"/>
            </a:endParaRPr>
          </a:p>
          <a:p>
            <a:pPr>
              <a:buNone/>
            </a:pPr>
            <a:endParaRPr lang="en-US" dirty="0" smtClean="0">
              <a:latin typeface="Adobe Ming Std L" pitchFamily="18" charset="-128"/>
              <a:ea typeface="Adobe Ming Std L" pitchFamily="18" charset="-128"/>
            </a:endParaRPr>
          </a:p>
          <a:p>
            <a:endParaRPr lang="en-US" dirty="0" smtClean="0">
              <a:latin typeface="Adobe Ming Std L" pitchFamily="18" charset="-128"/>
              <a:ea typeface="Adobe Ming Std L" pitchFamily="18" charset="-128"/>
            </a:endParaRPr>
          </a:p>
          <a:p>
            <a:endParaRPr lang="en-US" dirty="0" smtClean="0">
              <a:latin typeface="Adobe Ming Std L" pitchFamily="18" charset="-128"/>
              <a:ea typeface="Adobe Ming Std L" pitchFamily="18" charset="-128"/>
            </a:endParaRPr>
          </a:p>
          <a:p>
            <a:endParaRPr lang="en-US" dirty="0" smtClean="0">
              <a:latin typeface="Adobe Ming Std L" pitchFamily="18" charset="-128"/>
              <a:ea typeface="Adobe Ming Std L" pitchFamily="18" charset="-128"/>
            </a:endParaRP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srcRect/>
          <a:stretch>
            <a:fillRect/>
          </a:stretch>
        </p:blipFill>
        <p:spPr bwMode="auto">
          <a:xfrm>
            <a:off x="533400" y="533400"/>
            <a:ext cx="8229600" cy="5867400"/>
          </a:xfrm>
          <a:prstGeom prst="rect">
            <a:avLst/>
          </a:prstGeom>
          <a:noFill/>
          <a:ln w="9525">
            <a:noFill/>
            <a:miter lim="800000"/>
            <a:headEnd/>
            <a:tailEnd/>
          </a:ln>
          <a:effectLst/>
        </p:spPr>
      </p:pic>
      <p:sp>
        <p:nvSpPr>
          <p:cNvPr id="5" name="TextBox 4"/>
          <p:cNvSpPr txBox="1"/>
          <p:nvPr/>
        </p:nvSpPr>
        <p:spPr>
          <a:xfrm>
            <a:off x="457200" y="685800"/>
            <a:ext cx="1184940" cy="5715000"/>
          </a:xfrm>
          <a:prstGeom prst="rect">
            <a:avLst/>
          </a:prstGeom>
          <a:noFill/>
        </p:spPr>
        <p:txBody>
          <a:bodyPr vert="vert270" wrap="square" rtlCol="0">
            <a:spAutoFit/>
          </a:bodyPr>
          <a:lstStyle/>
          <a:p>
            <a:r>
              <a:rPr lang="en-US" sz="6500" dirty="0" smtClean="0">
                <a:solidFill>
                  <a:srgbClr val="FF0000"/>
                </a:solidFill>
                <a:latin typeface="Becker-Medium" pitchFamily="2" charset="0"/>
                <a:ea typeface="Adobe Ming Std L" pitchFamily="18" charset="-128"/>
              </a:rPr>
              <a:t>THANKS</a:t>
            </a:r>
            <a:endParaRPr lang="en-US" sz="6500" dirty="0">
              <a:solidFill>
                <a:srgbClr val="FF0000"/>
              </a:solidFill>
              <a:latin typeface="Becker-Medium" pitchFamily="2" charset="0"/>
              <a:ea typeface="Adobe Ming Std L" pitchFamily="18" charset="-128"/>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228</TotalTime>
  <Words>1862</Words>
  <Application>Microsoft Office PowerPoint</Application>
  <PresentationFormat>On-screen Show (4:3)</PresentationFormat>
  <Paragraphs>103</Paragraphs>
  <Slides>34</Slides>
  <Notes>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Trek</vt:lpstr>
      <vt:lpstr>Class –XI Subject: History   Topic: An Empire Across Three Continents</vt:lpstr>
      <vt:lpstr>Introduction</vt:lpstr>
      <vt:lpstr>Ruins at Greek City of Corinth</vt:lpstr>
      <vt:lpstr>Alexandra the Great</vt:lpstr>
      <vt:lpstr>Slide 5</vt:lpstr>
      <vt:lpstr>Features</vt:lpstr>
      <vt:lpstr>Sources to Know about Roman History</vt:lpstr>
      <vt:lpstr>Slide 8</vt:lpstr>
      <vt:lpstr>Slide 9</vt:lpstr>
      <vt:lpstr>What is Papyrus?</vt:lpstr>
      <vt:lpstr>Slide 11</vt:lpstr>
      <vt:lpstr>Slide 12</vt:lpstr>
      <vt:lpstr>Slide 13</vt:lpstr>
      <vt:lpstr>Slide 14</vt:lpstr>
      <vt:lpstr>Most Powerful Empires</vt:lpstr>
      <vt:lpstr> The Phases of Roman Empire </vt:lpstr>
      <vt:lpstr> Difference between the Roman Empire and Iranian Empire </vt:lpstr>
      <vt:lpstr>Three main Players in the Political History of the Empire</vt:lpstr>
      <vt:lpstr>  Features of Roman Army &amp; Succession to the throne in the Roman Empire  </vt:lpstr>
      <vt:lpstr> The Augustan age </vt:lpstr>
      <vt:lpstr>Administration of the vast Roman Empire</vt:lpstr>
      <vt:lpstr>Slide 22</vt:lpstr>
      <vt:lpstr> Meaning of Roman city </vt:lpstr>
      <vt:lpstr>The Third Century Crisis</vt:lpstr>
      <vt:lpstr>Other aspects</vt:lpstr>
      <vt:lpstr>Slide 26</vt:lpstr>
      <vt:lpstr>Slide 27</vt:lpstr>
      <vt:lpstr>Controlling of workers</vt:lpstr>
      <vt:lpstr>Late Antiquity </vt:lpstr>
      <vt:lpstr>Works in Late Antiquity Period</vt:lpstr>
      <vt:lpstr>Slide 31</vt:lpstr>
      <vt:lpstr>Decline of the Roman Empire</vt:lpstr>
      <vt:lpstr>Sources</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Empire Across Three Continents</dc:title>
  <dc:creator>HCL</dc:creator>
  <cp:lastModifiedBy>HCL</cp:lastModifiedBy>
  <cp:revision>55</cp:revision>
  <dcterms:created xsi:type="dcterms:W3CDTF">2020-07-24T09:03:18Z</dcterms:created>
  <dcterms:modified xsi:type="dcterms:W3CDTF">2020-07-24T17:06:05Z</dcterms:modified>
</cp:coreProperties>
</file>